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7" r:id="rId5"/>
    <p:sldId id="276" r:id="rId6"/>
    <p:sldId id="258" r:id="rId7"/>
    <p:sldId id="259" r:id="rId8"/>
    <p:sldId id="260" r:id="rId9"/>
    <p:sldId id="280" r:id="rId10"/>
    <p:sldId id="281" r:id="rId11"/>
    <p:sldId id="282" r:id="rId12"/>
    <p:sldId id="261" r:id="rId13"/>
    <p:sldId id="262" r:id="rId14"/>
    <p:sldId id="288" r:id="rId15"/>
    <p:sldId id="283" r:id="rId16"/>
    <p:sldId id="284" r:id="rId17"/>
    <p:sldId id="286" r:id="rId18"/>
    <p:sldId id="263" r:id="rId19"/>
    <p:sldId id="265" r:id="rId20"/>
    <p:sldId id="266" r:id="rId21"/>
    <p:sldId id="267" r:id="rId22"/>
    <p:sldId id="268" r:id="rId23"/>
    <p:sldId id="277" r:id="rId24"/>
    <p:sldId id="278" r:id="rId25"/>
    <p:sldId id="272" r:id="rId26"/>
    <p:sldId id="287" r:id="rId27"/>
    <p:sldId id="273" r:id="rId28"/>
    <p:sldId id="279" r:id="rId29"/>
    <p:sldId id="269" r:id="rId30"/>
    <p:sldId id="274" r:id="rId31"/>
    <p:sldId id="27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EF1A8D-2EE2-4E62-BB57-02180DEC09A0}" v="1319" dt="2025-02-07T09:47:42.3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F760FD-AA0F-41A3-B31D-A6A3326E0A1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BE73270-0707-4378-B909-0BF0E38EAAD7}">
      <dgm:prSet/>
      <dgm:spPr/>
      <dgm:t>
        <a:bodyPr/>
        <a:lstStyle/>
        <a:p>
          <a:r>
            <a:rPr lang="it-IT" dirty="0"/>
            <a:t>System Architecture</a:t>
          </a:r>
          <a:endParaRPr lang="en-US" dirty="0"/>
        </a:p>
      </dgm:t>
    </dgm:pt>
    <dgm:pt modelId="{B7B24E58-78A8-41D7-BB88-A0F785AF29AB}" type="parTrans" cxnId="{BB7D496C-F0B1-4CA4-A4D6-22DB85D77C18}">
      <dgm:prSet/>
      <dgm:spPr/>
      <dgm:t>
        <a:bodyPr/>
        <a:lstStyle/>
        <a:p>
          <a:endParaRPr lang="en-US"/>
        </a:p>
      </dgm:t>
    </dgm:pt>
    <dgm:pt modelId="{EBD6816E-E77E-49CA-B048-8EE2C711872F}" type="sibTrans" cxnId="{BB7D496C-F0B1-4CA4-A4D6-22DB85D77C18}">
      <dgm:prSet/>
      <dgm:spPr/>
      <dgm:t>
        <a:bodyPr/>
        <a:lstStyle/>
        <a:p>
          <a:endParaRPr lang="en-US"/>
        </a:p>
      </dgm:t>
    </dgm:pt>
    <dgm:pt modelId="{0244AEAF-5FF3-4B13-8F6B-4AF17702CAC5}">
      <dgm:prSet/>
      <dgm:spPr/>
      <dgm:t>
        <a:bodyPr/>
        <a:lstStyle/>
        <a:p>
          <a:r>
            <a:rPr lang="it-IT"/>
            <a:t>Model of the Car-Like Robot</a:t>
          </a:r>
          <a:endParaRPr lang="en-US"/>
        </a:p>
      </dgm:t>
    </dgm:pt>
    <dgm:pt modelId="{3C8BF619-913C-4BD6-B6B8-A883422BC77B}" type="parTrans" cxnId="{20F401A9-AC2A-4300-980B-FB0B78658670}">
      <dgm:prSet/>
      <dgm:spPr/>
      <dgm:t>
        <a:bodyPr/>
        <a:lstStyle/>
        <a:p>
          <a:endParaRPr lang="en-US"/>
        </a:p>
      </dgm:t>
    </dgm:pt>
    <dgm:pt modelId="{1FA60D30-41F5-4734-A546-C378129C9668}" type="sibTrans" cxnId="{20F401A9-AC2A-4300-980B-FB0B78658670}">
      <dgm:prSet/>
      <dgm:spPr/>
      <dgm:t>
        <a:bodyPr/>
        <a:lstStyle/>
        <a:p>
          <a:endParaRPr lang="en-US"/>
        </a:p>
      </dgm:t>
    </dgm:pt>
    <dgm:pt modelId="{7A47DC32-2344-48D7-B9AD-AF074E6078DD}">
      <dgm:prSet/>
      <dgm:spPr/>
      <dgm:t>
        <a:bodyPr/>
        <a:lstStyle/>
        <a:p>
          <a:r>
            <a:rPr lang="it-IT"/>
            <a:t>The Dynamic Window Approach</a:t>
          </a:r>
          <a:endParaRPr lang="en-US"/>
        </a:p>
      </dgm:t>
    </dgm:pt>
    <dgm:pt modelId="{E65A0832-7EEF-4025-8804-0AADDE83A1E4}" type="parTrans" cxnId="{F789A7DF-78D2-4446-A217-88F6D94EB247}">
      <dgm:prSet/>
      <dgm:spPr/>
      <dgm:t>
        <a:bodyPr/>
        <a:lstStyle/>
        <a:p>
          <a:endParaRPr lang="en-US"/>
        </a:p>
      </dgm:t>
    </dgm:pt>
    <dgm:pt modelId="{347E02E9-FDBF-4C2E-96E0-C8260FB99873}" type="sibTrans" cxnId="{F789A7DF-78D2-4446-A217-88F6D94EB247}">
      <dgm:prSet/>
      <dgm:spPr/>
      <dgm:t>
        <a:bodyPr/>
        <a:lstStyle/>
        <a:p>
          <a:endParaRPr lang="en-US"/>
        </a:p>
      </dgm:t>
    </dgm:pt>
    <dgm:pt modelId="{84D273BB-7895-46D0-AA5E-2D2DC585EEF3}">
      <dgm:prSet/>
      <dgm:spPr/>
      <dgm:t>
        <a:bodyPr/>
        <a:lstStyle/>
        <a:p>
          <a:r>
            <a:rPr lang="it-IT"/>
            <a:t>Simulations</a:t>
          </a:r>
          <a:endParaRPr lang="en-US"/>
        </a:p>
      </dgm:t>
    </dgm:pt>
    <dgm:pt modelId="{E3245E6F-AC2E-4215-A15F-FDCE3FB18C87}" type="parTrans" cxnId="{323C033D-5D18-422B-90C4-1F99DCED068B}">
      <dgm:prSet/>
      <dgm:spPr/>
      <dgm:t>
        <a:bodyPr/>
        <a:lstStyle/>
        <a:p>
          <a:endParaRPr lang="en-US"/>
        </a:p>
      </dgm:t>
    </dgm:pt>
    <dgm:pt modelId="{05DB02E9-32A3-418E-874B-79ED001B897C}" type="sibTrans" cxnId="{323C033D-5D18-422B-90C4-1F99DCED068B}">
      <dgm:prSet/>
      <dgm:spPr/>
      <dgm:t>
        <a:bodyPr/>
        <a:lstStyle/>
        <a:p>
          <a:endParaRPr lang="en-US"/>
        </a:p>
      </dgm:t>
    </dgm:pt>
    <dgm:pt modelId="{56D21723-281F-43F1-B0CB-FADFE75499B8}">
      <dgm:prSet/>
      <dgm:spPr/>
      <dgm:t>
        <a:bodyPr/>
        <a:lstStyle/>
        <a:p>
          <a:r>
            <a:rPr lang="it-IT"/>
            <a:t>Conclusions and Future Work</a:t>
          </a:r>
          <a:endParaRPr lang="en-US"/>
        </a:p>
      </dgm:t>
    </dgm:pt>
    <dgm:pt modelId="{48416446-BDF2-43A5-8232-F3FED7B9CDAE}" type="parTrans" cxnId="{1A81A2C9-FD32-42AC-B14E-C7E2F92D7812}">
      <dgm:prSet/>
      <dgm:spPr/>
      <dgm:t>
        <a:bodyPr/>
        <a:lstStyle/>
        <a:p>
          <a:endParaRPr lang="en-US"/>
        </a:p>
      </dgm:t>
    </dgm:pt>
    <dgm:pt modelId="{A73E0F26-6A23-477F-9B8E-89AAC9A563E8}" type="sibTrans" cxnId="{1A81A2C9-FD32-42AC-B14E-C7E2F92D7812}">
      <dgm:prSet/>
      <dgm:spPr/>
      <dgm:t>
        <a:bodyPr/>
        <a:lstStyle/>
        <a:p>
          <a:endParaRPr lang="en-US"/>
        </a:p>
      </dgm:t>
    </dgm:pt>
    <dgm:pt modelId="{B6391497-A02D-49F4-9086-76ABAB6A64F4}" type="pres">
      <dgm:prSet presAssocID="{90F760FD-AA0F-41A3-B31D-A6A3326E0A13}" presName="root" presStyleCnt="0">
        <dgm:presLayoutVars>
          <dgm:dir/>
          <dgm:resizeHandles val="exact"/>
        </dgm:presLayoutVars>
      </dgm:prSet>
      <dgm:spPr/>
    </dgm:pt>
    <dgm:pt modelId="{946449A4-13F4-4C20-B964-8EC1CF5CB8A4}" type="pres">
      <dgm:prSet presAssocID="{FBE73270-0707-4378-B909-0BF0E38EAAD7}" presName="compNode" presStyleCnt="0"/>
      <dgm:spPr/>
    </dgm:pt>
    <dgm:pt modelId="{209C7D1B-E568-444E-8456-6755A73EAA09}" type="pres">
      <dgm:prSet presAssocID="{FBE73270-0707-4378-B909-0BF0E38EAAD7}" presName="bgRect" presStyleLbl="bgShp" presStyleIdx="0" presStyleCnt="5"/>
      <dgm:spPr/>
    </dgm:pt>
    <dgm:pt modelId="{ED3C5598-B7D0-497F-95AE-FBB6761569DC}" type="pres">
      <dgm:prSet presAssocID="{FBE73270-0707-4378-B909-0BF0E38EAAD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tente"/>
        </a:ext>
      </dgm:extLst>
    </dgm:pt>
    <dgm:pt modelId="{6165E727-20A9-4641-8789-E2954E733A90}" type="pres">
      <dgm:prSet presAssocID="{FBE73270-0707-4378-B909-0BF0E38EAAD7}" presName="spaceRect" presStyleCnt="0"/>
      <dgm:spPr/>
    </dgm:pt>
    <dgm:pt modelId="{385C2484-E5EA-4F80-955F-3D854DA2D1DB}" type="pres">
      <dgm:prSet presAssocID="{FBE73270-0707-4378-B909-0BF0E38EAAD7}" presName="parTx" presStyleLbl="revTx" presStyleIdx="0" presStyleCnt="5">
        <dgm:presLayoutVars>
          <dgm:chMax val="0"/>
          <dgm:chPref val="0"/>
        </dgm:presLayoutVars>
      </dgm:prSet>
      <dgm:spPr/>
    </dgm:pt>
    <dgm:pt modelId="{919CFF80-D424-4BBE-B916-BC935FB65FE3}" type="pres">
      <dgm:prSet presAssocID="{EBD6816E-E77E-49CA-B048-8EE2C711872F}" presName="sibTrans" presStyleCnt="0"/>
      <dgm:spPr/>
    </dgm:pt>
    <dgm:pt modelId="{CB27336F-D4AE-4CF0-A828-B9A088C6363F}" type="pres">
      <dgm:prSet presAssocID="{0244AEAF-5FF3-4B13-8F6B-4AF17702CAC5}" presName="compNode" presStyleCnt="0"/>
      <dgm:spPr/>
    </dgm:pt>
    <dgm:pt modelId="{C4BC8ED7-EA9F-4967-9608-C8DE3C59B61D}" type="pres">
      <dgm:prSet presAssocID="{0244AEAF-5FF3-4B13-8F6B-4AF17702CAC5}" presName="bgRect" presStyleLbl="bgShp" presStyleIdx="1" presStyleCnt="5"/>
      <dgm:spPr/>
    </dgm:pt>
    <dgm:pt modelId="{F12796A2-9F46-47C6-9DF1-2CD7D5C7E4BC}" type="pres">
      <dgm:prSet presAssocID="{0244AEAF-5FF3-4B13-8F6B-4AF17702CAC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8AB91B0-2805-4CBF-A79E-BB11A389B999}" type="pres">
      <dgm:prSet presAssocID="{0244AEAF-5FF3-4B13-8F6B-4AF17702CAC5}" presName="spaceRect" presStyleCnt="0"/>
      <dgm:spPr/>
    </dgm:pt>
    <dgm:pt modelId="{CF5BC5B3-EE42-40FF-999F-89CFA5B6F64F}" type="pres">
      <dgm:prSet presAssocID="{0244AEAF-5FF3-4B13-8F6B-4AF17702CAC5}" presName="parTx" presStyleLbl="revTx" presStyleIdx="1" presStyleCnt="5">
        <dgm:presLayoutVars>
          <dgm:chMax val="0"/>
          <dgm:chPref val="0"/>
        </dgm:presLayoutVars>
      </dgm:prSet>
      <dgm:spPr/>
    </dgm:pt>
    <dgm:pt modelId="{AD1F89D4-E3F7-4798-8425-8C42CDB101EA}" type="pres">
      <dgm:prSet presAssocID="{1FA60D30-41F5-4734-A546-C378129C9668}" presName="sibTrans" presStyleCnt="0"/>
      <dgm:spPr/>
    </dgm:pt>
    <dgm:pt modelId="{0341973E-ABB3-4594-BDDD-0E5CFB353AC7}" type="pres">
      <dgm:prSet presAssocID="{7A47DC32-2344-48D7-B9AD-AF074E6078DD}" presName="compNode" presStyleCnt="0"/>
      <dgm:spPr/>
    </dgm:pt>
    <dgm:pt modelId="{5B4D9034-6477-4284-BCAD-4444E6619485}" type="pres">
      <dgm:prSet presAssocID="{7A47DC32-2344-48D7-B9AD-AF074E6078DD}" presName="bgRect" presStyleLbl="bgShp" presStyleIdx="2" presStyleCnt="5"/>
      <dgm:spPr/>
    </dgm:pt>
    <dgm:pt modelId="{271388DF-B231-49F6-B075-EFDCB09CDDAC}" type="pres">
      <dgm:prSet presAssocID="{7A47DC32-2344-48D7-B9AD-AF074E6078D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EDE7844F-3DFD-4051-8DA9-BAF94D93ECF7}" type="pres">
      <dgm:prSet presAssocID="{7A47DC32-2344-48D7-B9AD-AF074E6078DD}" presName="spaceRect" presStyleCnt="0"/>
      <dgm:spPr/>
    </dgm:pt>
    <dgm:pt modelId="{32F4C166-3F3D-4FE4-9C94-191A0BE1221D}" type="pres">
      <dgm:prSet presAssocID="{7A47DC32-2344-48D7-B9AD-AF074E6078DD}" presName="parTx" presStyleLbl="revTx" presStyleIdx="2" presStyleCnt="5">
        <dgm:presLayoutVars>
          <dgm:chMax val="0"/>
          <dgm:chPref val="0"/>
        </dgm:presLayoutVars>
      </dgm:prSet>
      <dgm:spPr/>
    </dgm:pt>
    <dgm:pt modelId="{550CC42B-65CE-49D5-BBE2-E7D5586C299B}" type="pres">
      <dgm:prSet presAssocID="{347E02E9-FDBF-4C2E-96E0-C8260FB99873}" presName="sibTrans" presStyleCnt="0"/>
      <dgm:spPr/>
    </dgm:pt>
    <dgm:pt modelId="{A5C96190-DC8D-4AF8-8F47-DCF840FA4849}" type="pres">
      <dgm:prSet presAssocID="{84D273BB-7895-46D0-AA5E-2D2DC585EEF3}" presName="compNode" presStyleCnt="0"/>
      <dgm:spPr/>
    </dgm:pt>
    <dgm:pt modelId="{102C1CD3-5800-4AC3-8CF7-B47731988996}" type="pres">
      <dgm:prSet presAssocID="{84D273BB-7895-46D0-AA5E-2D2DC585EEF3}" presName="bgRect" presStyleLbl="bgShp" presStyleIdx="3" presStyleCnt="5"/>
      <dgm:spPr/>
    </dgm:pt>
    <dgm:pt modelId="{278614D8-A4C0-458F-976D-7D0E7A022B1E}" type="pres">
      <dgm:prSet presAssocID="{84D273BB-7895-46D0-AA5E-2D2DC585EEF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granaggi"/>
        </a:ext>
      </dgm:extLst>
    </dgm:pt>
    <dgm:pt modelId="{2B6F9644-1778-48C8-8DCB-E0A5AF1E9468}" type="pres">
      <dgm:prSet presAssocID="{84D273BB-7895-46D0-AA5E-2D2DC585EEF3}" presName="spaceRect" presStyleCnt="0"/>
      <dgm:spPr/>
    </dgm:pt>
    <dgm:pt modelId="{F5AF1A8B-E73B-4BE7-BA97-813E28AF1239}" type="pres">
      <dgm:prSet presAssocID="{84D273BB-7895-46D0-AA5E-2D2DC585EEF3}" presName="parTx" presStyleLbl="revTx" presStyleIdx="3" presStyleCnt="5">
        <dgm:presLayoutVars>
          <dgm:chMax val="0"/>
          <dgm:chPref val="0"/>
        </dgm:presLayoutVars>
      </dgm:prSet>
      <dgm:spPr/>
    </dgm:pt>
    <dgm:pt modelId="{E1505D7E-4B6C-4DB2-9C6A-A72EE919CF0F}" type="pres">
      <dgm:prSet presAssocID="{05DB02E9-32A3-418E-874B-79ED001B897C}" presName="sibTrans" presStyleCnt="0"/>
      <dgm:spPr/>
    </dgm:pt>
    <dgm:pt modelId="{D764012F-6954-4401-976A-3F09BD201650}" type="pres">
      <dgm:prSet presAssocID="{56D21723-281F-43F1-B0CB-FADFE75499B8}" presName="compNode" presStyleCnt="0"/>
      <dgm:spPr/>
    </dgm:pt>
    <dgm:pt modelId="{29CBDA11-E0AB-446C-98E7-5E1CC42147FA}" type="pres">
      <dgm:prSet presAssocID="{56D21723-281F-43F1-B0CB-FADFE75499B8}" presName="bgRect" presStyleLbl="bgShp" presStyleIdx="4" presStyleCnt="5"/>
      <dgm:spPr/>
    </dgm:pt>
    <dgm:pt modelId="{F626C292-B20C-41E2-A83A-83D7C913B50B}" type="pres">
      <dgm:prSet presAssocID="{56D21723-281F-43F1-B0CB-FADFE75499B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0B69914-CBDB-4DAC-852F-993B66DF7228}" type="pres">
      <dgm:prSet presAssocID="{56D21723-281F-43F1-B0CB-FADFE75499B8}" presName="spaceRect" presStyleCnt="0"/>
      <dgm:spPr/>
    </dgm:pt>
    <dgm:pt modelId="{F77098F8-6800-471A-8083-673676C606D6}" type="pres">
      <dgm:prSet presAssocID="{56D21723-281F-43F1-B0CB-FADFE75499B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0ABDF01-3F56-46A1-BEAC-5683F0A2B4C1}" type="presOf" srcId="{FBE73270-0707-4378-B909-0BF0E38EAAD7}" destId="{385C2484-E5EA-4F80-955F-3D854DA2D1DB}" srcOrd="0" destOrd="0" presId="urn:microsoft.com/office/officeart/2018/2/layout/IconVerticalSolidList"/>
    <dgm:cxn modelId="{E2D39416-4622-47C2-818C-A762D8A0DFAF}" type="presOf" srcId="{84D273BB-7895-46D0-AA5E-2D2DC585EEF3}" destId="{F5AF1A8B-E73B-4BE7-BA97-813E28AF1239}" srcOrd="0" destOrd="0" presId="urn:microsoft.com/office/officeart/2018/2/layout/IconVerticalSolidList"/>
    <dgm:cxn modelId="{D355681C-99D2-4E23-BA38-7E928E66F83C}" type="presOf" srcId="{0244AEAF-5FF3-4B13-8F6B-4AF17702CAC5}" destId="{CF5BC5B3-EE42-40FF-999F-89CFA5B6F64F}" srcOrd="0" destOrd="0" presId="urn:microsoft.com/office/officeart/2018/2/layout/IconVerticalSolidList"/>
    <dgm:cxn modelId="{323C033D-5D18-422B-90C4-1F99DCED068B}" srcId="{90F760FD-AA0F-41A3-B31D-A6A3326E0A13}" destId="{84D273BB-7895-46D0-AA5E-2D2DC585EEF3}" srcOrd="3" destOrd="0" parTransId="{E3245E6F-AC2E-4215-A15F-FDCE3FB18C87}" sibTransId="{05DB02E9-32A3-418E-874B-79ED001B897C}"/>
    <dgm:cxn modelId="{BB7D496C-F0B1-4CA4-A4D6-22DB85D77C18}" srcId="{90F760FD-AA0F-41A3-B31D-A6A3326E0A13}" destId="{FBE73270-0707-4378-B909-0BF0E38EAAD7}" srcOrd="0" destOrd="0" parTransId="{B7B24E58-78A8-41D7-BB88-A0F785AF29AB}" sibTransId="{EBD6816E-E77E-49CA-B048-8EE2C711872F}"/>
    <dgm:cxn modelId="{294B7980-8D94-4CD0-A55F-262CADB4C4AB}" type="presOf" srcId="{56D21723-281F-43F1-B0CB-FADFE75499B8}" destId="{F77098F8-6800-471A-8083-673676C606D6}" srcOrd="0" destOrd="0" presId="urn:microsoft.com/office/officeart/2018/2/layout/IconVerticalSolidList"/>
    <dgm:cxn modelId="{1AF3AB99-E9F9-4487-B3CF-045D577180A3}" type="presOf" srcId="{90F760FD-AA0F-41A3-B31D-A6A3326E0A13}" destId="{B6391497-A02D-49F4-9086-76ABAB6A64F4}" srcOrd="0" destOrd="0" presId="urn:microsoft.com/office/officeart/2018/2/layout/IconVerticalSolidList"/>
    <dgm:cxn modelId="{20F401A9-AC2A-4300-980B-FB0B78658670}" srcId="{90F760FD-AA0F-41A3-B31D-A6A3326E0A13}" destId="{0244AEAF-5FF3-4B13-8F6B-4AF17702CAC5}" srcOrd="1" destOrd="0" parTransId="{3C8BF619-913C-4BD6-B6B8-A883422BC77B}" sibTransId="{1FA60D30-41F5-4734-A546-C378129C9668}"/>
    <dgm:cxn modelId="{1A81A2C9-FD32-42AC-B14E-C7E2F92D7812}" srcId="{90F760FD-AA0F-41A3-B31D-A6A3326E0A13}" destId="{56D21723-281F-43F1-B0CB-FADFE75499B8}" srcOrd="4" destOrd="0" parTransId="{48416446-BDF2-43A5-8232-F3FED7B9CDAE}" sibTransId="{A73E0F26-6A23-477F-9B8E-89AAC9A563E8}"/>
    <dgm:cxn modelId="{F789A7DF-78D2-4446-A217-88F6D94EB247}" srcId="{90F760FD-AA0F-41A3-B31D-A6A3326E0A13}" destId="{7A47DC32-2344-48D7-B9AD-AF074E6078DD}" srcOrd="2" destOrd="0" parTransId="{E65A0832-7EEF-4025-8804-0AADDE83A1E4}" sibTransId="{347E02E9-FDBF-4C2E-96E0-C8260FB99873}"/>
    <dgm:cxn modelId="{203831E7-7094-499F-9A0C-A9467A6A419F}" type="presOf" srcId="{7A47DC32-2344-48D7-B9AD-AF074E6078DD}" destId="{32F4C166-3F3D-4FE4-9C94-191A0BE1221D}" srcOrd="0" destOrd="0" presId="urn:microsoft.com/office/officeart/2018/2/layout/IconVerticalSolidList"/>
    <dgm:cxn modelId="{217090E3-1007-4827-B67A-0DCAC6CB888F}" type="presParOf" srcId="{B6391497-A02D-49F4-9086-76ABAB6A64F4}" destId="{946449A4-13F4-4C20-B964-8EC1CF5CB8A4}" srcOrd="0" destOrd="0" presId="urn:microsoft.com/office/officeart/2018/2/layout/IconVerticalSolidList"/>
    <dgm:cxn modelId="{3A3D79C1-C852-4688-8522-42DD79DF4A94}" type="presParOf" srcId="{946449A4-13F4-4C20-B964-8EC1CF5CB8A4}" destId="{209C7D1B-E568-444E-8456-6755A73EAA09}" srcOrd="0" destOrd="0" presId="urn:microsoft.com/office/officeart/2018/2/layout/IconVerticalSolidList"/>
    <dgm:cxn modelId="{BF83EC58-D9ED-4B26-9A97-14C37CCE9B3D}" type="presParOf" srcId="{946449A4-13F4-4C20-B964-8EC1CF5CB8A4}" destId="{ED3C5598-B7D0-497F-95AE-FBB6761569DC}" srcOrd="1" destOrd="0" presId="urn:microsoft.com/office/officeart/2018/2/layout/IconVerticalSolidList"/>
    <dgm:cxn modelId="{D9CD9C32-03C4-4A16-ACCC-F49A208AE251}" type="presParOf" srcId="{946449A4-13F4-4C20-B964-8EC1CF5CB8A4}" destId="{6165E727-20A9-4641-8789-E2954E733A90}" srcOrd="2" destOrd="0" presId="urn:microsoft.com/office/officeart/2018/2/layout/IconVerticalSolidList"/>
    <dgm:cxn modelId="{EF8B0806-FF70-420D-ABFF-5EF3B8AE2F80}" type="presParOf" srcId="{946449A4-13F4-4C20-B964-8EC1CF5CB8A4}" destId="{385C2484-E5EA-4F80-955F-3D854DA2D1DB}" srcOrd="3" destOrd="0" presId="urn:microsoft.com/office/officeart/2018/2/layout/IconVerticalSolidList"/>
    <dgm:cxn modelId="{6967BC36-AFF2-4475-92D3-2AE63783AEBE}" type="presParOf" srcId="{B6391497-A02D-49F4-9086-76ABAB6A64F4}" destId="{919CFF80-D424-4BBE-B916-BC935FB65FE3}" srcOrd="1" destOrd="0" presId="urn:microsoft.com/office/officeart/2018/2/layout/IconVerticalSolidList"/>
    <dgm:cxn modelId="{C007D59E-2066-4213-BC91-F0BB56583DA5}" type="presParOf" srcId="{B6391497-A02D-49F4-9086-76ABAB6A64F4}" destId="{CB27336F-D4AE-4CF0-A828-B9A088C6363F}" srcOrd="2" destOrd="0" presId="urn:microsoft.com/office/officeart/2018/2/layout/IconVerticalSolidList"/>
    <dgm:cxn modelId="{9CBF4627-4393-412B-A3AA-3A17822B516B}" type="presParOf" srcId="{CB27336F-D4AE-4CF0-A828-B9A088C6363F}" destId="{C4BC8ED7-EA9F-4967-9608-C8DE3C59B61D}" srcOrd="0" destOrd="0" presId="urn:microsoft.com/office/officeart/2018/2/layout/IconVerticalSolidList"/>
    <dgm:cxn modelId="{8A7216AE-C743-4B7A-A96C-D4930C09EA5B}" type="presParOf" srcId="{CB27336F-D4AE-4CF0-A828-B9A088C6363F}" destId="{F12796A2-9F46-47C6-9DF1-2CD7D5C7E4BC}" srcOrd="1" destOrd="0" presId="urn:microsoft.com/office/officeart/2018/2/layout/IconVerticalSolidList"/>
    <dgm:cxn modelId="{75297F1E-897C-4988-9722-1C86133BAF31}" type="presParOf" srcId="{CB27336F-D4AE-4CF0-A828-B9A088C6363F}" destId="{18AB91B0-2805-4CBF-A79E-BB11A389B999}" srcOrd="2" destOrd="0" presId="urn:microsoft.com/office/officeart/2018/2/layout/IconVerticalSolidList"/>
    <dgm:cxn modelId="{73C184FF-7869-4FB3-A2EE-F35D68838D01}" type="presParOf" srcId="{CB27336F-D4AE-4CF0-A828-B9A088C6363F}" destId="{CF5BC5B3-EE42-40FF-999F-89CFA5B6F64F}" srcOrd="3" destOrd="0" presId="urn:microsoft.com/office/officeart/2018/2/layout/IconVerticalSolidList"/>
    <dgm:cxn modelId="{A2F0082B-3D7C-4576-BE43-27E274D87ED6}" type="presParOf" srcId="{B6391497-A02D-49F4-9086-76ABAB6A64F4}" destId="{AD1F89D4-E3F7-4798-8425-8C42CDB101EA}" srcOrd="3" destOrd="0" presId="urn:microsoft.com/office/officeart/2018/2/layout/IconVerticalSolidList"/>
    <dgm:cxn modelId="{FB33C8AB-91C6-40EF-9A7F-05978EB20278}" type="presParOf" srcId="{B6391497-A02D-49F4-9086-76ABAB6A64F4}" destId="{0341973E-ABB3-4594-BDDD-0E5CFB353AC7}" srcOrd="4" destOrd="0" presId="urn:microsoft.com/office/officeart/2018/2/layout/IconVerticalSolidList"/>
    <dgm:cxn modelId="{96FF8BCE-6300-4F94-801F-03AE98B4AF36}" type="presParOf" srcId="{0341973E-ABB3-4594-BDDD-0E5CFB353AC7}" destId="{5B4D9034-6477-4284-BCAD-4444E6619485}" srcOrd="0" destOrd="0" presId="urn:microsoft.com/office/officeart/2018/2/layout/IconVerticalSolidList"/>
    <dgm:cxn modelId="{477494C9-CB11-4AF6-B1CC-523BD5FA23EC}" type="presParOf" srcId="{0341973E-ABB3-4594-BDDD-0E5CFB353AC7}" destId="{271388DF-B231-49F6-B075-EFDCB09CDDAC}" srcOrd="1" destOrd="0" presId="urn:microsoft.com/office/officeart/2018/2/layout/IconVerticalSolidList"/>
    <dgm:cxn modelId="{22F6D2B2-A6FC-4082-B936-40E59745FC9D}" type="presParOf" srcId="{0341973E-ABB3-4594-BDDD-0E5CFB353AC7}" destId="{EDE7844F-3DFD-4051-8DA9-BAF94D93ECF7}" srcOrd="2" destOrd="0" presId="urn:microsoft.com/office/officeart/2018/2/layout/IconVerticalSolidList"/>
    <dgm:cxn modelId="{D8198DE3-8DBE-4D0F-8E4A-773AA99307C0}" type="presParOf" srcId="{0341973E-ABB3-4594-BDDD-0E5CFB353AC7}" destId="{32F4C166-3F3D-4FE4-9C94-191A0BE1221D}" srcOrd="3" destOrd="0" presId="urn:microsoft.com/office/officeart/2018/2/layout/IconVerticalSolidList"/>
    <dgm:cxn modelId="{0FD8D2C2-B547-4A6C-B21A-CA2D9013C8F3}" type="presParOf" srcId="{B6391497-A02D-49F4-9086-76ABAB6A64F4}" destId="{550CC42B-65CE-49D5-BBE2-E7D5586C299B}" srcOrd="5" destOrd="0" presId="urn:microsoft.com/office/officeart/2018/2/layout/IconVerticalSolidList"/>
    <dgm:cxn modelId="{84ACD214-A80D-4149-B8CC-974A4CFAC04A}" type="presParOf" srcId="{B6391497-A02D-49F4-9086-76ABAB6A64F4}" destId="{A5C96190-DC8D-4AF8-8F47-DCF840FA4849}" srcOrd="6" destOrd="0" presId="urn:microsoft.com/office/officeart/2018/2/layout/IconVerticalSolidList"/>
    <dgm:cxn modelId="{42FD6010-E081-4136-9401-5AE9405A3719}" type="presParOf" srcId="{A5C96190-DC8D-4AF8-8F47-DCF840FA4849}" destId="{102C1CD3-5800-4AC3-8CF7-B47731988996}" srcOrd="0" destOrd="0" presId="urn:microsoft.com/office/officeart/2018/2/layout/IconVerticalSolidList"/>
    <dgm:cxn modelId="{ABEA0BCE-58E7-4EFA-B020-D97E23F5F920}" type="presParOf" srcId="{A5C96190-DC8D-4AF8-8F47-DCF840FA4849}" destId="{278614D8-A4C0-458F-976D-7D0E7A022B1E}" srcOrd="1" destOrd="0" presId="urn:microsoft.com/office/officeart/2018/2/layout/IconVerticalSolidList"/>
    <dgm:cxn modelId="{F2226E1B-AC56-4387-BFA5-65F747558F02}" type="presParOf" srcId="{A5C96190-DC8D-4AF8-8F47-DCF840FA4849}" destId="{2B6F9644-1778-48C8-8DCB-E0A5AF1E9468}" srcOrd="2" destOrd="0" presId="urn:microsoft.com/office/officeart/2018/2/layout/IconVerticalSolidList"/>
    <dgm:cxn modelId="{DA53F90B-6B52-4706-B8A3-69E7BF774953}" type="presParOf" srcId="{A5C96190-DC8D-4AF8-8F47-DCF840FA4849}" destId="{F5AF1A8B-E73B-4BE7-BA97-813E28AF1239}" srcOrd="3" destOrd="0" presId="urn:microsoft.com/office/officeart/2018/2/layout/IconVerticalSolidList"/>
    <dgm:cxn modelId="{22B73D2A-D79A-4DB8-8A9E-B181A5DF5CB7}" type="presParOf" srcId="{B6391497-A02D-49F4-9086-76ABAB6A64F4}" destId="{E1505D7E-4B6C-4DB2-9C6A-A72EE919CF0F}" srcOrd="7" destOrd="0" presId="urn:microsoft.com/office/officeart/2018/2/layout/IconVerticalSolidList"/>
    <dgm:cxn modelId="{B12733BC-5025-4369-AFC8-423C3965B8A1}" type="presParOf" srcId="{B6391497-A02D-49F4-9086-76ABAB6A64F4}" destId="{D764012F-6954-4401-976A-3F09BD201650}" srcOrd="8" destOrd="0" presId="urn:microsoft.com/office/officeart/2018/2/layout/IconVerticalSolidList"/>
    <dgm:cxn modelId="{3187A151-3A57-4126-8129-C31CA5B56921}" type="presParOf" srcId="{D764012F-6954-4401-976A-3F09BD201650}" destId="{29CBDA11-E0AB-446C-98E7-5E1CC42147FA}" srcOrd="0" destOrd="0" presId="urn:microsoft.com/office/officeart/2018/2/layout/IconVerticalSolidList"/>
    <dgm:cxn modelId="{A6FE118F-6E3C-4137-A4E2-1FA6A21BB20A}" type="presParOf" srcId="{D764012F-6954-4401-976A-3F09BD201650}" destId="{F626C292-B20C-41E2-A83A-83D7C913B50B}" srcOrd="1" destOrd="0" presId="urn:microsoft.com/office/officeart/2018/2/layout/IconVerticalSolidList"/>
    <dgm:cxn modelId="{F1FD45A9-D587-49C5-9AAF-7A7C7254341C}" type="presParOf" srcId="{D764012F-6954-4401-976A-3F09BD201650}" destId="{40B69914-CBDB-4DAC-852F-993B66DF7228}" srcOrd="2" destOrd="0" presId="urn:microsoft.com/office/officeart/2018/2/layout/IconVerticalSolidList"/>
    <dgm:cxn modelId="{EC5A4299-6325-41CB-9F90-44DA20D6C8BF}" type="presParOf" srcId="{D764012F-6954-4401-976A-3F09BD201650}" destId="{F77098F8-6800-471A-8083-673676C606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9C7D1B-E568-444E-8456-6755A73EAA09}">
      <dsp:nvSpPr>
        <dsp:cNvPr id="0" name=""/>
        <dsp:cNvSpPr/>
      </dsp:nvSpPr>
      <dsp:spPr>
        <a:xfrm>
          <a:off x="0" y="4413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C5598-B7D0-497F-95AE-FBB6761569DC}">
      <dsp:nvSpPr>
        <dsp:cNvPr id="0" name=""/>
        <dsp:cNvSpPr/>
      </dsp:nvSpPr>
      <dsp:spPr>
        <a:xfrm>
          <a:off x="284404" y="215954"/>
          <a:ext cx="517099" cy="5170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5C2484-E5EA-4F80-955F-3D854DA2D1DB}">
      <dsp:nvSpPr>
        <dsp:cNvPr id="0" name=""/>
        <dsp:cNvSpPr/>
      </dsp:nvSpPr>
      <dsp:spPr>
        <a:xfrm>
          <a:off x="1085908" y="4413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System Architecture</a:t>
          </a:r>
          <a:endParaRPr lang="en-US" sz="1900" kern="1200" dirty="0"/>
        </a:p>
      </dsp:txBody>
      <dsp:txXfrm>
        <a:off x="1085908" y="4413"/>
        <a:ext cx="5711766" cy="940180"/>
      </dsp:txXfrm>
    </dsp:sp>
    <dsp:sp modelId="{C4BC8ED7-EA9F-4967-9608-C8DE3C59B61D}">
      <dsp:nvSpPr>
        <dsp:cNvPr id="0" name=""/>
        <dsp:cNvSpPr/>
      </dsp:nvSpPr>
      <dsp:spPr>
        <a:xfrm>
          <a:off x="0" y="1179639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2796A2-9F46-47C6-9DF1-2CD7D5C7E4BC}">
      <dsp:nvSpPr>
        <dsp:cNvPr id="0" name=""/>
        <dsp:cNvSpPr/>
      </dsp:nvSpPr>
      <dsp:spPr>
        <a:xfrm>
          <a:off x="284404" y="1391180"/>
          <a:ext cx="517099" cy="5170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5BC5B3-EE42-40FF-999F-89CFA5B6F64F}">
      <dsp:nvSpPr>
        <dsp:cNvPr id="0" name=""/>
        <dsp:cNvSpPr/>
      </dsp:nvSpPr>
      <dsp:spPr>
        <a:xfrm>
          <a:off x="1085908" y="1179639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Model of the Car-Like Robot</a:t>
          </a:r>
          <a:endParaRPr lang="en-US" sz="1900" kern="1200"/>
        </a:p>
      </dsp:txBody>
      <dsp:txXfrm>
        <a:off x="1085908" y="1179639"/>
        <a:ext cx="5711766" cy="940180"/>
      </dsp:txXfrm>
    </dsp:sp>
    <dsp:sp modelId="{5B4D9034-6477-4284-BCAD-4444E6619485}">
      <dsp:nvSpPr>
        <dsp:cNvPr id="0" name=""/>
        <dsp:cNvSpPr/>
      </dsp:nvSpPr>
      <dsp:spPr>
        <a:xfrm>
          <a:off x="0" y="2354865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1388DF-B231-49F6-B075-EFDCB09CDDAC}">
      <dsp:nvSpPr>
        <dsp:cNvPr id="0" name=""/>
        <dsp:cNvSpPr/>
      </dsp:nvSpPr>
      <dsp:spPr>
        <a:xfrm>
          <a:off x="284404" y="2566406"/>
          <a:ext cx="517099" cy="5170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F4C166-3F3D-4FE4-9C94-191A0BE1221D}">
      <dsp:nvSpPr>
        <dsp:cNvPr id="0" name=""/>
        <dsp:cNvSpPr/>
      </dsp:nvSpPr>
      <dsp:spPr>
        <a:xfrm>
          <a:off x="1085908" y="2354865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The Dynamic Window Approach</a:t>
          </a:r>
          <a:endParaRPr lang="en-US" sz="1900" kern="1200"/>
        </a:p>
      </dsp:txBody>
      <dsp:txXfrm>
        <a:off x="1085908" y="2354865"/>
        <a:ext cx="5711766" cy="940180"/>
      </dsp:txXfrm>
    </dsp:sp>
    <dsp:sp modelId="{102C1CD3-5800-4AC3-8CF7-B47731988996}">
      <dsp:nvSpPr>
        <dsp:cNvPr id="0" name=""/>
        <dsp:cNvSpPr/>
      </dsp:nvSpPr>
      <dsp:spPr>
        <a:xfrm>
          <a:off x="0" y="3530091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614D8-A4C0-458F-976D-7D0E7A022B1E}">
      <dsp:nvSpPr>
        <dsp:cNvPr id="0" name=""/>
        <dsp:cNvSpPr/>
      </dsp:nvSpPr>
      <dsp:spPr>
        <a:xfrm>
          <a:off x="284404" y="3741632"/>
          <a:ext cx="517099" cy="5170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F1A8B-E73B-4BE7-BA97-813E28AF1239}">
      <dsp:nvSpPr>
        <dsp:cNvPr id="0" name=""/>
        <dsp:cNvSpPr/>
      </dsp:nvSpPr>
      <dsp:spPr>
        <a:xfrm>
          <a:off x="1085908" y="3530091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Simulations</a:t>
          </a:r>
          <a:endParaRPr lang="en-US" sz="1900" kern="1200"/>
        </a:p>
      </dsp:txBody>
      <dsp:txXfrm>
        <a:off x="1085908" y="3530091"/>
        <a:ext cx="5711766" cy="940180"/>
      </dsp:txXfrm>
    </dsp:sp>
    <dsp:sp modelId="{29CBDA11-E0AB-446C-98E7-5E1CC42147FA}">
      <dsp:nvSpPr>
        <dsp:cNvPr id="0" name=""/>
        <dsp:cNvSpPr/>
      </dsp:nvSpPr>
      <dsp:spPr>
        <a:xfrm>
          <a:off x="0" y="4705317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6C292-B20C-41E2-A83A-83D7C913B50B}">
      <dsp:nvSpPr>
        <dsp:cNvPr id="0" name=""/>
        <dsp:cNvSpPr/>
      </dsp:nvSpPr>
      <dsp:spPr>
        <a:xfrm>
          <a:off x="284404" y="4916857"/>
          <a:ext cx="517099" cy="5170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7098F8-6800-471A-8083-673676C606D6}">
      <dsp:nvSpPr>
        <dsp:cNvPr id="0" name=""/>
        <dsp:cNvSpPr/>
      </dsp:nvSpPr>
      <dsp:spPr>
        <a:xfrm>
          <a:off x="1085908" y="4705317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Conclusions and Future Work</a:t>
          </a:r>
          <a:endParaRPr lang="en-US" sz="1900" kern="1200"/>
        </a:p>
      </dsp:txBody>
      <dsp:txXfrm>
        <a:off x="1085908" y="4705317"/>
        <a:ext cx="5711766" cy="940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2F4AF-22E7-4520-90C2-A0979FFDA9EB}" type="datetimeFigureOut">
              <a:rPr lang="it-IT" smtClean="0"/>
              <a:t>07/02/2025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E2911-AA74-4D43-A7B1-D2ED714692B4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102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2F4AF-22E7-4520-90C2-A0979FFDA9EB}" type="datetimeFigureOut">
              <a:rPr lang="it-IT" smtClean="0"/>
              <a:t>07/02/2025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E2911-AA74-4D43-A7B1-D2ED714692B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470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2F4AF-22E7-4520-90C2-A0979FFDA9EB}" type="datetimeFigureOut">
              <a:rPr lang="it-IT" smtClean="0"/>
              <a:t>07/02/2025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E2911-AA74-4D43-A7B1-D2ED714692B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1958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2F4AF-22E7-4520-90C2-A0979FFDA9EB}" type="datetimeFigureOut">
              <a:rPr lang="it-IT" smtClean="0"/>
              <a:t>07/02/2025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E2911-AA74-4D43-A7B1-D2ED714692B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9107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2F4AF-22E7-4520-90C2-A0979FFDA9EB}" type="datetimeFigureOut">
              <a:rPr lang="it-IT" smtClean="0"/>
              <a:t>07/02/2025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E2911-AA74-4D43-A7B1-D2ED714692B4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404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2F4AF-22E7-4520-90C2-A0979FFDA9EB}" type="datetimeFigureOut">
              <a:rPr lang="it-IT" smtClean="0"/>
              <a:t>07/02/2025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E2911-AA74-4D43-A7B1-D2ED714692B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4465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2F4AF-22E7-4520-90C2-A0979FFDA9EB}" type="datetimeFigureOut">
              <a:rPr lang="it-IT" smtClean="0"/>
              <a:t>07/02/2025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E2911-AA74-4D43-A7B1-D2ED714692B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913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2F4AF-22E7-4520-90C2-A0979FFDA9EB}" type="datetimeFigureOut">
              <a:rPr lang="it-IT" smtClean="0"/>
              <a:t>07/02/2025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E2911-AA74-4D43-A7B1-D2ED714692B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3934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2F4AF-22E7-4520-90C2-A0979FFDA9EB}" type="datetimeFigureOut">
              <a:rPr lang="it-IT" smtClean="0"/>
              <a:t>07/02/2025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E2911-AA74-4D43-A7B1-D2ED714692B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1270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12F4AF-22E7-4520-90C2-A0979FFDA9EB}" type="datetimeFigureOut">
              <a:rPr lang="it-IT" smtClean="0"/>
              <a:t>07/02/2025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BE2911-AA74-4D43-A7B1-D2ED714692B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563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2F4AF-22E7-4520-90C2-A0979FFDA9EB}" type="datetimeFigureOut">
              <a:rPr lang="it-IT" smtClean="0"/>
              <a:t>07/02/2025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E2911-AA74-4D43-A7B1-D2ED714692B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4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212F4AF-22E7-4520-90C2-A0979FFDA9EB}" type="datetimeFigureOut">
              <a:rPr lang="it-IT" smtClean="0"/>
              <a:t>07/02/2025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DBE2911-AA74-4D43-A7B1-D2ED714692B4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869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5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8.avi"/><Relationship Id="rId7" Type="http://schemas.openxmlformats.org/officeDocument/2006/relationships/image" Target="../media/image42.png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8.avi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9.avi"/><Relationship Id="rId1" Type="http://schemas.microsoft.com/office/2007/relationships/media" Target="../media/media9.avi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AF75E9C-AF9B-88B4-5931-968ED8998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0928" y="965200"/>
            <a:ext cx="5999002" cy="4927600"/>
          </a:xfrm>
        </p:spPr>
        <p:txBody>
          <a:bodyPr anchor="ctr">
            <a:normAutofit/>
          </a:bodyPr>
          <a:lstStyle/>
          <a:p>
            <a:r>
              <a:rPr lang="en-US" sz="6200">
                <a:solidFill>
                  <a:schemeClr val="tx2"/>
                </a:solidFill>
              </a:rPr>
              <a:t>Obstacle Avoidance for a Car-like Robot using the Dynamic Window Approach</a:t>
            </a:r>
            <a:endParaRPr lang="it-IT" sz="6200">
              <a:solidFill>
                <a:schemeClr val="tx2"/>
              </a:solidFill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949E971-320A-62BF-F711-63D59196C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356" y="1159565"/>
            <a:ext cx="2938022" cy="4439055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Field and Service </a:t>
            </a:r>
            <a:r>
              <a:rPr lang="it-IT" dirty="0" err="1">
                <a:solidFill>
                  <a:srgbClr val="FFFFFF"/>
                </a:solidFill>
              </a:rPr>
              <a:t>Robotics</a:t>
            </a:r>
            <a:r>
              <a:rPr lang="it-IT" dirty="0">
                <a:solidFill>
                  <a:srgbClr val="FFFFFF"/>
                </a:solidFill>
              </a:rPr>
              <a:t> – </a:t>
            </a:r>
            <a:r>
              <a:rPr lang="it-IT" dirty="0" err="1">
                <a:solidFill>
                  <a:srgbClr val="FFFFFF"/>
                </a:solidFill>
              </a:rPr>
              <a:t>Final</a:t>
            </a:r>
            <a:r>
              <a:rPr lang="it-IT" dirty="0">
                <a:solidFill>
                  <a:srgbClr val="FFFFFF"/>
                </a:solidFill>
              </a:rPr>
              <a:t> Project</a:t>
            </a:r>
          </a:p>
          <a:p>
            <a:r>
              <a:rPr lang="it-IT" dirty="0" err="1">
                <a:solidFill>
                  <a:srgbClr val="FFFFFF"/>
                </a:solidFill>
              </a:rPr>
              <a:t>a.y</a:t>
            </a:r>
            <a:r>
              <a:rPr lang="it-IT" dirty="0">
                <a:solidFill>
                  <a:srgbClr val="FFFFFF"/>
                </a:solidFill>
              </a:rPr>
              <a:t>. 2024-25</a:t>
            </a:r>
          </a:p>
          <a:p>
            <a:r>
              <a:rPr lang="it-IT" dirty="0">
                <a:solidFill>
                  <a:srgbClr val="FFFFFF"/>
                </a:solidFill>
              </a:rPr>
              <a:t>Luciana Ercolanese – P38000197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6959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82566C-FFD6-4258-DA99-4781A9B6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Computing the </a:t>
            </a:r>
            <a:r>
              <a:rPr lang="it-IT" dirty="0" err="1"/>
              <a:t>distance</a:t>
            </a:r>
            <a:r>
              <a:rPr lang="it-IT" dirty="0"/>
              <a:t> to </a:t>
            </a:r>
            <a:r>
              <a:rPr lang="it-IT" dirty="0" err="1"/>
              <a:t>collision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E8FBDC-02A9-C8E7-D662-BB2E840D81A0}"/>
              </a:ext>
            </a:extLst>
          </p:cNvPr>
          <p:cNvSpPr txBox="1"/>
          <p:nvPr/>
        </p:nvSpPr>
        <p:spPr>
          <a:xfrm>
            <a:off x="1097279" y="2684206"/>
            <a:ext cx="10058399" cy="197628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65AE21E2-BBB2-4D93-4B46-92DD1CEE880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250661" y="2816942"/>
                <a:ext cx="9905017" cy="1843548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2400" dirty="0"/>
                  <a:t> </a:t>
                </a:r>
                <a:r>
                  <a:rPr lang="it-IT" sz="2400" dirty="0" err="1"/>
                  <a:t>We</a:t>
                </a:r>
                <a:r>
                  <a:rPr lang="it-IT" sz="2400" dirty="0"/>
                  <a:t> assume </a:t>
                </a:r>
                <a:r>
                  <a:rPr lang="it-IT" sz="2400" dirty="0" err="1"/>
                  <a:t>that</a:t>
                </a:r>
                <a:r>
                  <a:rPr lang="it-IT" sz="2400" dirty="0"/>
                  <a:t> the robot </a:t>
                </a:r>
                <a:r>
                  <a:rPr lang="it-IT" sz="2400" dirty="0" err="1"/>
                  <a:t>moves</a:t>
                </a:r>
                <a:r>
                  <a:rPr lang="it-IT" sz="2400" dirty="0"/>
                  <a:t> </a:t>
                </a:r>
                <a:r>
                  <a:rPr lang="it-IT" sz="2400" dirty="0" err="1"/>
                  <a:t>along</a:t>
                </a:r>
                <a:r>
                  <a:rPr lang="it-IT" sz="2400" dirty="0"/>
                  <a:t> </a:t>
                </a:r>
                <a:r>
                  <a:rPr lang="it-IT" sz="2400" b="1" dirty="0" err="1"/>
                  <a:t>rectilinear</a:t>
                </a:r>
                <a:r>
                  <a:rPr lang="it-IT" sz="2400" dirty="0"/>
                  <a:t> (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sz="2400" dirty="0"/>
                  <a:t>) or </a:t>
                </a:r>
                <a:r>
                  <a:rPr lang="it-IT" sz="2400" b="1" dirty="0" err="1"/>
                  <a:t>circular</a:t>
                </a:r>
                <a:r>
                  <a:rPr lang="it-IT" sz="2400" dirty="0"/>
                  <a:t> (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sz="2400" dirty="0"/>
                  <a:t>) </a:t>
                </a:r>
                <a:r>
                  <a:rPr lang="it-IT" sz="2400" dirty="0" err="1"/>
                  <a:t>trajectories</a:t>
                </a:r>
                <a:endParaRPr lang="it-IT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2400" dirty="0"/>
                  <a:t> </a:t>
                </a:r>
                <a:r>
                  <a:rPr lang="it-IT" sz="2400" dirty="0" err="1"/>
                  <a:t>We</a:t>
                </a:r>
                <a:r>
                  <a:rPr lang="it-IT" sz="2400" dirty="0"/>
                  <a:t> </a:t>
                </a:r>
                <a:r>
                  <a:rPr lang="it-IT" sz="2400" dirty="0" err="1"/>
                  <a:t>want</a:t>
                </a:r>
                <a:r>
                  <a:rPr lang="it-IT" sz="2400" dirty="0"/>
                  <a:t> to compute the </a:t>
                </a:r>
                <a:r>
                  <a:rPr lang="it-IT" sz="2400" dirty="0" err="1"/>
                  <a:t>closest</a:t>
                </a:r>
                <a:r>
                  <a:rPr lang="it-IT" sz="2400" dirty="0"/>
                  <a:t> </a:t>
                </a:r>
                <a:r>
                  <a:rPr lang="it-IT" sz="2400" dirty="0" err="1"/>
                  <a:t>distance</a:t>
                </a:r>
                <a:r>
                  <a:rPr lang="it-IT" sz="2400" dirty="0"/>
                  <a:t> to </a:t>
                </a:r>
                <a:r>
                  <a:rPr lang="it-IT" sz="2400" dirty="0" err="1"/>
                  <a:t>collision</a:t>
                </a:r>
                <a:r>
                  <a:rPr lang="it-IT" sz="2400" dirty="0"/>
                  <a:t> </a:t>
                </a:r>
                <a:r>
                  <a:rPr lang="it-IT" sz="2400" dirty="0" err="1"/>
                  <a:t>along</a:t>
                </a:r>
                <a:r>
                  <a:rPr lang="it-IT" sz="2400" dirty="0"/>
                  <a:t> the </a:t>
                </a:r>
                <a:r>
                  <a:rPr lang="it-IT" sz="2400" dirty="0" err="1"/>
                  <a:t>assigned</a:t>
                </a:r>
                <a:r>
                  <a:rPr lang="it-IT" sz="2400" dirty="0"/>
                  <a:t> </a:t>
                </a:r>
                <a:r>
                  <a:rPr lang="it-IT" sz="2400" dirty="0" err="1"/>
                  <a:t>trajectory</a:t>
                </a:r>
                <a:r>
                  <a:rPr lang="it-IT" sz="2400" dirty="0"/>
                  <a:t>, </a:t>
                </a:r>
                <a:r>
                  <a:rPr lang="it-IT" sz="2400" dirty="0" err="1"/>
                  <a:t>taking</a:t>
                </a:r>
                <a:r>
                  <a:rPr lang="it-IT" sz="2400" dirty="0"/>
                  <a:t> the </a:t>
                </a:r>
                <a:r>
                  <a:rPr lang="it-IT" sz="2400" b="1" dirty="0" err="1"/>
                  <a:t>geometry</a:t>
                </a:r>
                <a:r>
                  <a:rPr lang="it-IT" sz="2400" dirty="0"/>
                  <a:t> of the robot </a:t>
                </a:r>
                <a:r>
                  <a:rPr lang="it-IT" sz="2400" dirty="0" err="1"/>
                  <a:t>into</a:t>
                </a:r>
                <a:r>
                  <a:rPr lang="it-IT" sz="2400" dirty="0"/>
                  <a:t> account</a:t>
                </a:r>
              </a:p>
            </p:txBody>
          </p:sp>
        </mc:Choice>
        <mc:Fallback xmlns="">
          <p:sp>
            <p:nvSpPr>
              <p:cNvPr id="7" name="Segnaposto contenuto 6">
                <a:extLst>
                  <a:ext uri="{FF2B5EF4-FFF2-40B4-BE49-F238E27FC236}">
                    <a16:creationId xmlns:a16="http://schemas.microsoft.com/office/drawing/2014/main" id="{65AE21E2-BBB2-4D93-4B46-92DD1CEE88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250661" y="2816942"/>
                <a:ext cx="9905017" cy="1843548"/>
              </a:xfrm>
              <a:blipFill>
                <a:blip r:embed="rId2"/>
                <a:stretch>
                  <a:fillRect l="-1723" t="-4620" r="-92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0888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B3BC1-A1E6-D192-FB52-3F7681280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3B4886-5A54-BF5B-8D33-C7ECB7C4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Computing the </a:t>
            </a:r>
            <a:r>
              <a:rPr lang="it-IT" dirty="0" err="1"/>
              <a:t>distance</a:t>
            </a:r>
            <a:r>
              <a:rPr lang="it-IT" dirty="0"/>
              <a:t> to </a:t>
            </a:r>
            <a:r>
              <a:rPr lang="it-IT" dirty="0" err="1"/>
              <a:t>collision</a:t>
            </a:r>
            <a:endParaRPr lang="it-IT" dirty="0"/>
          </a:p>
        </p:txBody>
      </p:sp>
      <p:pic>
        <p:nvPicPr>
          <p:cNvPr id="8" name="Segnaposto contenuto 7" descr="Immagine che contiene diagramma, cerchio, schizzo, linea&#10;&#10;Descrizione generata automaticamente">
            <a:extLst>
              <a:ext uri="{FF2B5EF4-FFF2-40B4-BE49-F238E27FC236}">
                <a16:creationId xmlns:a16="http://schemas.microsoft.com/office/drawing/2014/main" id="{F4624F09-670B-F165-753B-458746383A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314" y="1964039"/>
            <a:ext cx="4601366" cy="373943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contenuto 12">
                <a:extLst>
                  <a:ext uri="{FF2B5EF4-FFF2-40B4-BE49-F238E27FC236}">
                    <a16:creationId xmlns:a16="http://schemas.microsoft.com/office/drawing/2014/main" id="{68826CC3-CEB4-D7B9-E26D-5CF3AD9D0259}"/>
                  </a:ext>
                </a:extLst>
              </p:cNvPr>
              <p:cNvSpPr txBox="1">
                <a:spLocks noGrp="1"/>
              </p:cNvSpPr>
              <p:nvPr>
                <p:ph sz="half" idx="2"/>
              </p:nvPr>
            </p:nvSpPr>
            <p:spPr>
              <a:xfrm>
                <a:off x="1188403" y="2947458"/>
                <a:ext cx="4938712" cy="559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=|</m:t>
                    </m:r>
                    <m:acc>
                      <m:accPr>
                        <m:chr m:val="⃗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it-IT" sz="2400" dirty="0"/>
              </a:p>
            </p:txBody>
          </p:sp>
        </mc:Choice>
        <mc:Fallback xmlns="">
          <p:sp>
            <p:nvSpPr>
              <p:cNvPr id="13" name="Segnaposto contenuto 12">
                <a:extLst>
                  <a:ext uri="{FF2B5EF4-FFF2-40B4-BE49-F238E27FC236}">
                    <a16:creationId xmlns:a16="http://schemas.microsoft.com/office/drawing/2014/main" id="{68826CC3-CEB4-D7B9-E26D-5CF3AD9D025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188403" y="2947458"/>
                <a:ext cx="4938712" cy="5593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12">
                <a:extLst>
                  <a:ext uri="{FF2B5EF4-FFF2-40B4-BE49-F238E27FC236}">
                    <a16:creationId xmlns:a16="http://schemas.microsoft.com/office/drawing/2014/main" id="{A3BABE19-B4A7-1F30-0001-C07C056983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7768" y="3614819"/>
                <a:ext cx="4938712" cy="437877"/>
              </a:xfrm>
              <a:prstGeom prst="rect">
                <a:avLst/>
              </a:prstGeom>
              <a:noFill/>
            </p:spPr>
            <p:txBody>
              <a:bodyPr vert="horz" wrap="square" lIns="0" tIns="45720" rIns="0" bIns="45720" rtlCol="0">
                <a:sp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𝑜𝑏𝑠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it-IT" sz="2400" dirty="0"/>
              </a:p>
            </p:txBody>
          </p:sp>
        </mc:Choice>
        <mc:Fallback xmlns="">
          <p:sp>
            <p:nvSpPr>
              <p:cNvPr id="10" name="Segnaposto contenuto 12">
                <a:extLst>
                  <a:ext uri="{FF2B5EF4-FFF2-40B4-BE49-F238E27FC236}">
                    <a16:creationId xmlns:a16="http://schemas.microsoft.com/office/drawing/2014/main" id="{A3BABE19-B4A7-1F30-0001-C07C05698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768" y="3614819"/>
                <a:ext cx="4938712" cy="437877"/>
              </a:xfrm>
              <a:prstGeom prst="rect">
                <a:avLst/>
              </a:prstGeom>
              <a:blipFill>
                <a:blip r:embed="rId4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04B46B-6C44-7DC1-2CB6-736A7DCAFDE7}"/>
              </a:ext>
            </a:extLst>
          </p:cNvPr>
          <p:cNvSpPr txBox="1"/>
          <p:nvPr/>
        </p:nvSpPr>
        <p:spPr>
          <a:xfrm>
            <a:off x="1097280" y="2684206"/>
            <a:ext cx="4998720" cy="197628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615E20D-C27F-A811-5378-81286D3EDFC5}"/>
              </a:ext>
            </a:extLst>
          </p:cNvPr>
          <p:cNvSpPr/>
          <p:nvPr/>
        </p:nvSpPr>
        <p:spPr>
          <a:xfrm>
            <a:off x="1077615" y="2396615"/>
            <a:ext cx="180913" cy="179024"/>
          </a:xfrm>
          <a:prstGeom prst="ellipse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7B9FF0F5-DE17-867B-8759-15AA4926EF3C}"/>
              </a:ext>
            </a:extLst>
          </p:cNvPr>
          <p:cNvSpPr/>
          <p:nvPr/>
        </p:nvSpPr>
        <p:spPr>
          <a:xfrm>
            <a:off x="1377499" y="2396615"/>
            <a:ext cx="180913" cy="17902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0A69DACB-4BF1-C17B-B591-DD7E3BA2AC8C}"/>
              </a:ext>
            </a:extLst>
          </p:cNvPr>
          <p:cNvSpPr/>
          <p:nvPr/>
        </p:nvSpPr>
        <p:spPr>
          <a:xfrm>
            <a:off x="1677383" y="2396615"/>
            <a:ext cx="180913" cy="17902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83D5AC55-EEE2-898B-6AA9-2FBD829336DC}"/>
              </a:ext>
            </a:extLst>
          </p:cNvPr>
          <p:cNvSpPr/>
          <p:nvPr/>
        </p:nvSpPr>
        <p:spPr>
          <a:xfrm>
            <a:off x="1977267" y="2400303"/>
            <a:ext cx="180913" cy="17902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16681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658CC-5863-EA6C-0329-502F6C492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8327A1-F9D4-FB39-C12D-B77D69FF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Computing the </a:t>
            </a:r>
            <a:r>
              <a:rPr lang="it-IT" dirty="0" err="1"/>
              <a:t>distance</a:t>
            </a:r>
            <a:r>
              <a:rPr lang="it-IT" dirty="0"/>
              <a:t> to </a:t>
            </a:r>
            <a:r>
              <a:rPr lang="it-IT" dirty="0" err="1"/>
              <a:t>collision</a:t>
            </a:r>
            <a:endParaRPr lang="it-IT" dirty="0"/>
          </a:p>
        </p:txBody>
      </p:sp>
      <p:pic>
        <p:nvPicPr>
          <p:cNvPr id="8" name="Segnaposto contenuto 7" descr="Immagine che contiene diagramma, cerchio, schizzo, linea&#10;&#10;Descrizione generata automaticamente">
            <a:extLst>
              <a:ext uri="{FF2B5EF4-FFF2-40B4-BE49-F238E27FC236}">
                <a16:creationId xmlns:a16="http://schemas.microsoft.com/office/drawing/2014/main" id="{9A16C04F-0C93-8D62-EE41-7657A8CCC41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314" y="1964039"/>
            <a:ext cx="4601366" cy="3739439"/>
          </a:xfrm>
        </p:spPr>
      </p:pic>
      <p:sp>
        <p:nvSpPr>
          <p:cNvPr id="11" name="Segnaposto contenuto 12">
            <a:extLst>
              <a:ext uri="{FF2B5EF4-FFF2-40B4-BE49-F238E27FC236}">
                <a16:creationId xmlns:a16="http://schemas.microsoft.com/office/drawing/2014/main" id="{FCD4B51B-CFB2-C8E6-13F3-66F2DF19CAE8}"/>
              </a:ext>
            </a:extLst>
          </p:cNvPr>
          <p:cNvSpPr txBox="1">
            <a:spLocks/>
          </p:cNvSpPr>
          <p:nvPr/>
        </p:nvSpPr>
        <p:spPr>
          <a:xfrm>
            <a:off x="1095313" y="2874481"/>
            <a:ext cx="4938712" cy="380297"/>
          </a:xfrm>
          <a:prstGeom prst="rect">
            <a:avLst/>
          </a:prstGeom>
          <a:noFill/>
        </p:spPr>
        <p:txBody>
          <a:bodyPr vert="horz" wrap="square" lIns="0" tIns="45720" rIns="0" bIns="45720" rtlCol="0">
            <a:sp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Book Antiqua" panose="02040602050305030304" pitchFamily="18" charset="0"/>
              </a:rPr>
              <a:t>solve for </a:t>
            </a:r>
            <a:r>
              <a:rPr lang="it-IT" dirty="0" err="1">
                <a:latin typeface="Book Antiqua" panose="02040602050305030304" pitchFamily="18" charset="0"/>
              </a:rPr>
              <a:t>each</a:t>
            </a:r>
            <a:r>
              <a:rPr lang="it-IT" dirty="0">
                <a:latin typeface="Book Antiqua" panose="02040602050305030304" pitchFamily="18" charset="0"/>
              </a:rPr>
              <a:t> side: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egnaposto contenuto 12">
                <a:extLst>
                  <a:ext uri="{FF2B5EF4-FFF2-40B4-BE49-F238E27FC236}">
                    <a16:creationId xmlns:a16="http://schemas.microsoft.com/office/drawing/2014/main" id="{4BA38415-7A94-8EBB-3342-75871A7A51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5313" y="3975329"/>
                <a:ext cx="4938712" cy="369332"/>
              </a:xfrm>
              <a:prstGeom prst="rect">
                <a:avLst/>
              </a:prstGeom>
              <a:noFill/>
            </p:spPr>
            <p:txBody>
              <a:bodyPr vert="horz" wrap="square" lIns="0" tIns="45720" rIns="0" bIns="45720" rtlCol="0">
                <a:sp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𝑐𝑜𝑙𝑙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𝐹𝑅𝑂𝑁𝑇</m:t>
                        </m:r>
                      </m:sub>
                    </m:sSub>
                  </m:oMath>
                </a14:m>
                <a:endParaRPr lang="it-IT" b="0" dirty="0"/>
              </a:p>
            </p:txBody>
          </p:sp>
        </mc:Choice>
        <mc:Fallback xmlns="">
          <p:sp>
            <p:nvSpPr>
              <p:cNvPr id="14" name="Segnaposto contenuto 12">
                <a:extLst>
                  <a:ext uri="{FF2B5EF4-FFF2-40B4-BE49-F238E27FC236}">
                    <a16:creationId xmlns:a16="http://schemas.microsoft.com/office/drawing/2014/main" id="{4BA38415-7A94-8EBB-3342-75871A7A5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13" y="3975329"/>
                <a:ext cx="4938712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egnaposto contenuto 12">
                <a:extLst>
                  <a:ext uri="{FF2B5EF4-FFF2-40B4-BE49-F238E27FC236}">
                    <a16:creationId xmlns:a16="http://schemas.microsoft.com/office/drawing/2014/main" id="{396DC30B-7D60-E460-3D68-F8B86FE5CA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5313" y="3303670"/>
                <a:ext cx="4938712" cy="671659"/>
              </a:xfrm>
              <a:prstGeom prst="rect">
                <a:avLst/>
              </a:prstGeom>
              <a:noFill/>
            </p:spPr>
            <p:txBody>
              <a:bodyPr vert="horz" wrap="square" lIns="0" tIns="45720" rIns="0" bIns="45720" rtlCol="0">
                <a:sp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𝑐𝑜𝑙𝑙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𝐹𝑅𝑂𝑁𝑇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5" name="Segnaposto contenuto 12">
                <a:extLst>
                  <a:ext uri="{FF2B5EF4-FFF2-40B4-BE49-F238E27FC236}">
                    <a16:creationId xmlns:a16="http://schemas.microsoft.com/office/drawing/2014/main" id="{396DC30B-7D60-E460-3D68-F8B86FE5C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13" y="3303670"/>
                <a:ext cx="4938712" cy="6716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EB674D03-177B-B556-A221-CBB2BF86EB10}"/>
              </a:ext>
            </a:extLst>
          </p:cNvPr>
          <p:cNvSpPr txBox="1"/>
          <p:nvPr/>
        </p:nvSpPr>
        <p:spPr>
          <a:xfrm>
            <a:off x="1097280" y="2684206"/>
            <a:ext cx="4998720" cy="197628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EEA2938E-AE2B-CCBE-D959-F37A64D96088}"/>
              </a:ext>
            </a:extLst>
          </p:cNvPr>
          <p:cNvSpPr/>
          <p:nvPr/>
        </p:nvSpPr>
        <p:spPr>
          <a:xfrm>
            <a:off x="1077615" y="2396615"/>
            <a:ext cx="180913" cy="179024"/>
          </a:xfrm>
          <a:prstGeom prst="ellipse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D5B4EE91-3990-D7CA-254B-4E4A3109D86E}"/>
              </a:ext>
            </a:extLst>
          </p:cNvPr>
          <p:cNvSpPr/>
          <p:nvPr/>
        </p:nvSpPr>
        <p:spPr>
          <a:xfrm>
            <a:off x="1377499" y="2396615"/>
            <a:ext cx="180913" cy="179024"/>
          </a:xfrm>
          <a:prstGeom prst="ellipse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B914AE-3DE4-B53B-F5D8-18CA586FFD6D}"/>
              </a:ext>
            </a:extLst>
          </p:cNvPr>
          <p:cNvSpPr/>
          <p:nvPr/>
        </p:nvSpPr>
        <p:spPr>
          <a:xfrm>
            <a:off x="1677383" y="2396615"/>
            <a:ext cx="180913" cy="17902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8D9B3607-A360-8E89-DB02-C372C346CA78}"/>
              </a:ext>
            </a:extLst>
          </p:cNvPr>
          <p:cNvSpPr/>
          <p:nvPr/>
        </p:nvSpPr>
        <p:spPr>
          <a:xfrm>
            <a:off x="1977267" y="2400303"/>
            <a:ext cx="180913" cy="17902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2136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044E0-C655-7120-1E6E-76749C9CD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32008C-B535-171E-7BA3-9723CE75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Computing the </a:t>
            </a:r>
            <a:r>
              <a:rPr lang="it-IT" dirty="0" err="1"/>
              <a:t>distance</a:t>
            </a:r>
            <a:r>
              <a:rPr lang="it-IT" dirty="0"/>
              <a:t> to </a:t>
            </a:r>
            <a:r>
              <a:rPr lang="it-IT" dirty="0" err="1"/>
              <a:t>collision</a:t>
            </a:r>
            <a:endParaRPr lang="it-IT" dirty="0"/>
          </a:p>
        </p:txBody>
      </p:sp>
      <p:pic>
        <p:nvPicPr>
          <p:cNvPr id="8" name="Segnaposto contenuto 7" descr="Immagine che contiene diagramma, cerchio, schizzo, linea&#10;&#10;Descrizione generata automaticamente">
            <a:extLst>
              <a:ext uri="{FF2B5EF4-FFF2-40B4-BE49-F238E27FC236}">
                <a16:creationId xmlns:a16="http://schemas.microsoft.com/office/drawing/2014/main" id="{1EE41674-6BD4-A052-386F-F3CA566C03D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314" y="1964039"/>
            <a:ext cx="4601366" cy="373943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egnaposto contenuto 12">
                <a:extLst>
                  <a:ext uri="{FF2B5EF4-FFF2-40B4-BE49-F238E27FC236}">
                    <a16:creationId xmlns:a16="http://schemas.microsoft.com/office/drawing/2014/main" id="{A920AAEA-A73F-A001-DF8C-83067887E1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6445" y="3082528"/>
                <a:ext cx="4938712" cy="688265"/>
              </a:xfrm>
              <a:prstGeom prst="rect">
                <a:avLst/>
              </a:prstGeom>
              <a:noFill/>
            </p:spPr>
            <p:txBody>
              <a:bodyPr vert="horz" wrap="square" lIns="0" tIns="45720" rIns="0" bIns="45720" rtlCol="0">
                <a:sp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acos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e>
                        </m:acc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⃗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e>
                        </m:acc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⃗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e>
                        </m:acc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2400" dirty="0"/>
              </a:p>
            </p:txBody>
          </p:sp>
        </mc:Choice>
        <mc:Fallback xmlns="">
          <p:sp>
            <p:nvSpPr>
              <p:cNvPr id="16" name="Segnaposto contenuto 12">
                <a:extLst>
                  <a:ext uri="{FF2B5EF4-FFF2-40B4-BE49-F238E27FC236}">
                    <a16:creationId xmlns:a16="http://schemas.microsoft.com/office/drawing/2014/main" id="{A920AAEA-A73F-A001-DF8C-83067887E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45" y="3082528"/>
                <a:ext cx="4938712" cy="6882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57C684BF-C717-3B4B-960B-A6CFFB0622BA}"/>
                  </a:ext>
                </a:extLst>
              </p:cNvPr>
              <p:cNvSpPr txBox="1"/>
              <p:nvPr/>
            </p:nvSpPr>
            <p:spPr>
              <a:xfrm>
                <a:off x="1386445" y="3671151"/>
                <a:ext cx="34078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57C684BF-C717-3B4B-960B-A6CFFB062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445" y="3671151"/>
                <a:ext cx="3407861" cy="461665"/>
              </a:xfrm>
              <a:prstGeom prst="rect">
                <a:avLst/>
              </a:prstGeom>
              <a:blipFill>
                <a:blip r:embed="rId4"/>
                <a:stretch>
                  <a:fillRect l="-5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5AB52574-4D0B-2AD9-783F-6DC17287C26F}"/>
              </a:ext>
            </a:extLst>
          </p:cNvPr>
          <p:cNvSpPr txBox="1"/>
          <p:nvPr/>
        </p:nvSpPr>
        <p:spPr>
          <a:xfrm>
            <a:off x="1097280" y="2684206"/>
            <a:ext cx="4998720" cy="197628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B2BACF26-7C83-F39F-E11E-677E4FA09D1C}"/>
              </a:ext>
            </a:extLst>
          </p:cNvPr>
          <p:cNvSpPr/>
          <p:nvPr/>
        </p:nvSpPr>
        <p:spPr>
          <a:xfrm>
            <a:off x="1077615" y="2396615"/>
            <a:ext cx="180913" cy="179024"/>
          </a:xfrm>
          <a:prstGeom prst="ellipse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2B7A346D-CCA5-F219-4556-F1B5DF2D1228}"/>
              </a:ext>
            </a:extLst>
          </p:cNvPr>
          <p:cNvSpPr/>
          <p:nvPr/>
        </p:nvSpPr>
        <p:spPr>
          <a:xfrm>
            <a:off x="1377499" y="2396615"/>
            <a:ext cx="180913" cy="179024"/>
          </a:xfrm>
          <a:prstGeom prst="ellipse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C28E6575-AC25-8EE0-36CC-C333DB24A948}"/>
              </a:ext>
            </a:extLst>
          </p:cNvPr>
          <p:cNvSpPr/>
          <p:nvPr/>
        </p:nvSpPr>
        <p:spPr>
          <a:xfrm>
            <a:off x="1677383" y="2396615"/>
            <a:ext cx="180913" cy="179024"/>
          </a:xfrm>
          <a:prstGeom prst="ellipse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A1B7820-6541-F8C5-6268-2627447FC0DD}"/>
              </a:ext>
            </a:extLst>
          </p:cNvPr>
          <p:cNvSpPr/>
          <p:nvPr/>
        </p:nvSpPr>
        <p:spPr>
          <a:xfrm>
            <a:off x="1977267" y="2400303"/>
            <a:ext cx="180913" cy="17902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65975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C8D2B-0B04-6844-DE17-88838A4C3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D94950-1793-FBDC-E2AD-EFA9FE2CD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Computing the </a:t>
            </a:r>
            <a:r>
              <a:rPr lang="it-IT" dirty="0" err="1"/>
              <a:t>distance</a:t>
            </a:r>
            <a:r>
              <a:rPr lang="it-IT" dirty="0"/>
              <a:t> to </a:t>
            </a:r>
            <a:r>
              <a:rPr lang="it-IT" dirty="0" err="1"/>
              <a:t>collision</a:t>
            </a:r>
            <a:endParaRPr lang="it-IT" dirty="0"/>
          </a:p>
        </p:txBody>
      </p:sp>
      <p:pic>
        <p:nvPicPr>
          <p:cNvPr id="8" name="Segnaposto contenuto 7" descr="Immagine che contiene diagramma, cerchio, schizzo, linea&#10;&#10;Descrizione generata automaticamente">
            <a:extLst>
              <a:ext uri="{FF2B5EF4-FFF2-40B4-BE49-F238E27FC236}">
                <a16:creationId xmlns:a16="http://schemas.microsoft.com/office/drawing/2014/main" id="{099890B2-2D02-A6B2-7556-4AF8ED3FBA7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314" y="1964039"/>
            <a:ext cx="4601366" cy="373943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1EE65084-3A48-B55F-1ECA-EFB73514A4C3}"/>
                  </a:ext>
                </a:extLst>
              </p:cNvPr>
              <p:cNvSpPr txBox="1"/>
              <p:nvPr/>
            </p:nvSpPr>
            <p:spPr>
              <a:xfrm>
                <a:off x="458314" y="3459821"/>
                <a:ext cx="6096000" cy="425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𝑐𝑜𝑙𝑙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𝑓𝑟𝑜𝑛𝑡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𝑏𝑎𝑐𝑘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1EE65084-3A48-B55F-1ECA-EFB73514A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14" y="3459821"/>
                <a:ext cx="6096000" cy="425053"/>
              </a:xfrm>
              <a:prstGeom prst="rect">
                <a:avLst/>
              </a:prstGeom>
              <a:blipFill>
                <a:blip r:embed="rId4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603A4D-65A3-287A-B359-02F18559D31E}"/>
              </a:ext>
            </a:extLst>
          </p:cNvPr>
          <p:cNvSpPr txBox="1"/>
          <p:nvPr/>
        </p:nvSpPr>
        <p:spPr>
          <a:xfrm>
            <a:off x="1097280" y="2684206"/>
            <a:ext cx="4998720" cy="197628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EECDC26-7F2F-F8F7-793E-B9435171EAC2}"/>
              </a:ext>
            </a:extLst>
          </p:cNvPr>
          <p:cNvSpPr/>
          <p:nvPr/>
        </p:nvSpPr>
        <p:spPr>
          <a:xfrm>
            <a:off x="1077615" y="2396615"/>
            <a:ext cx="180913" cy="179024"/>
          </a:xfrm>
          <a:prstGeom prst="ellipse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3B4EC8B-9D07-2E98-149F-291EC0142FDB}"/>
              </a:ext>
            </a:extLst>
          </p:cNvPr>
          <p:cNvSpPr/>
          <p:nvPr/>
        </p:nvSpPr>
        <p:spPr>
          <a:xfrm>
            <a:off x="1377499" y="2396615"/>
            <a:ext cx="180913" cy="179024"/>
          </a:xfrm>
          <a:prstGeom prst="ellipse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2C1BF59B-C79B-2468-AE30-D788E50555A5}"/>
              </a:ext>
            </a:extLst>
          </p:cNvPr>
          <p:cNvSpPr/>
          <p:nvPr/>
        </p:nvSpPr>
        <p:spPr>
          <a:xfrm>
            <a:off x="1677383" y="2396615"/>
            <a:ext cx="180913" cy="179024"/>
          </a:xfrm>
          <a:prstGeom prst="ellipse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3109FC83-AC9C-C7DF-B4F8-6549E2311FB6}"/>
              </a:ext>
            </a:extLst>
          </p:cNvPr>
          <p:cNvSpPr/>
          <p:nvPr/>
        </p:nvSpPr>
        <p:spPr>
          <a:xfrm>
            <a:off x="1977267" y="2400303"/>
            <a:ext cx="180913" cy="179024"/>
          </a:xfrm>
          <a:prstGeom prst="ellipse">
            <a:avLst/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99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olo 17">
            <a:extLst>
              <a:ext uri="{FF2B5EF4-FFF2-40B4-BE49-F238E27FC236}">
                <a16:creationId xmlns:a16="http://schemas.microsoft.com/office/drawing/2014/main" id="{8BE7BD75-DDBB-E9B2-7743-6C9ECC758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Simulations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888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D89FC96-17D6-2430-5EBA-68284200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Map 1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9D70BE87-A180-B637-B6FF-E2BA28B03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999" y="5727515"/>
            <a:ext cx="10925101" cy="51547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FIRST TARGET</a:t>
            </a: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AF93DEA1-3140-D6C0-7C57-5629E52649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457" y="1293240"/>
            <a:ext cx="5131653" cy="229641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" name="simple_target1">
            <a:hlinkClick r:id="" action="ppaction://media"/>
            <a:extLst>
              <a:ext uri="{FF2B5EF4-FFF2-40B4-BE49-F238E27FC236}">
                <a16:creationId xmlns:a16="http://schemas.microsoft.com/office/drawing/2014/main" id="{8FB25B7D-B0F7-1510-0D5E-32F1CD06DD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24890" y="614267"/>
            <a:ext cx="5334000" cy="400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28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D89FC96-17D6-2430-5EBA-68284200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Map 1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9D70BE87-A180-B637-B6FF-E2BA28B03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999" y="5727515"/>
            <a:ext cx="10925101" cy="51547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SECOND TARGET</a:t>
            </a: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AF93DEA1-3140-D6C0-7C57-5629E52649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457" y="1293240"/>
            <a:ext cx="5131653" cy="229641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" name="simple_target2">
            <a:hlinkClick r:id="" action="ppaction://media"/>
            <a:extLst>
              <a:ext uri="{FF2B5EF4-FFF2-40B4-BE49-F238E27FC236}">
                <a16:creationId xmlns:a16="http://schemas.microsoft.com/office/drawing/2014/main" id="{70A69164-1BF1-7F79-69B3-15BE1ECC77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24890" y="616634"/>
            <a:ext cx="5334000" cy="400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D89FC96-17D6-2430-5EBA-68284200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Map 1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9D70BE87-A180-B637-B6FF-E2BA28B03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999" y="5727515"/>
            <a:ext cx="10925101" cy="51547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THIRD TARGET</a:t>
            </a: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AF93DEA1-3140-D6C0-7C57-5629E52649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457" y="1293240"/>
            <a:ext cx="5131653" cy="229641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2" name="simple_target3">
            <a:hlinkClick r:id="" action="ppaction://media"/>
            <a:extLst>
              <a:ext uri="{FF2B5EF4-FFF2-40B4-BE49-F238E27FC236}">
                <a16:creationId xmlns:a16="http://schemas.microsoft.com/office/drawing/2014/main" id="{28802282-3A15-0A12-88D8-CD0B359AB2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24890" y="615008"/>
            <a:ext cx="5334000" cy="400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8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D89FC96-17D6-2430-5EBA-68284200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40397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Map 1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9D70BE87-A180-B637-B6FF-E2BA28B03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999" y="5727515"/>
            <a:ext cx="10925101" cy="51547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FOURTH TARGET</a:t>
            </a:r>
            <a:endParaRPr lang="en-US" spc="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AF93DEA1-3140-D6C0-7C57-5629E52649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457" y="1293240"/>
            <a:ext cx="5131653" cy="229641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" name="simple_target4">
            <a:hlinkClick r:id="" action="ppaction://media"/>
            <a:extLst>
              <a:ext uri="{FF2B5EF4-FFF2-40B4-BE49-F238E27FC236}">
                <a16:creationId xmlns:a16="http://schemas.microsoft.com/office/drawing/2014/main" id="{1B0765CB-5EBC-66EC-B1BF-3F0144A493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24890" y="614269"/>
            <a:ext cx="5334000" cy="400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0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8827B66-E1B4-181E-AC48-C57BB36DA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it-IT" sz="3600" dirty="0" err="1">
                <a:solidFill>
                  <a:srgbClr val="FFFFFF"/>
                </a:solidFill>
              </a:rPr>
              <a:t>Table</a:t>
            </a:r>
            <a:r>
              <a:rPr lang="it-IT" sz="3600" dirty="0">
                <a:solidFill>
                  <a:srgbClr val="FFFFFF"/>
                </a:solidFill>
              </a:rPr>
              <a:t> of </a:t>
            </a:r>
            <a:r>
              <a:rPr lang="it-IT" sz="3600" dirty="0" err="1">
                <a:solidFill>
                  <a:srgbClr val="FFFFFF"/>
                </a:solidFill>
              </a:rPr>
              <a:t>contents</a:t>
            </a:r>
            <a:endParaRPr lang="it-IT" sz="3600" dirty="0">
              <a:solidFill>
                <a:srgbClr val="FFFFFF"/>
              </a:solidFill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27" name="Segnaposto contenuto 2">
            <a:extLst>
              <a:ext uri="{FF2B5EF4-FFF2-40B4-BE49-F238E27FC236}">
                <a16:creationId xmlns:a16="http://schemas.microsoft.com/office/drawing/2014/main" id="{EA1DB993-476F-1692-4312-982890B511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3627836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4741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D89FC96-17D6-2430-5EBA-68284200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Map 2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9D70BE87-A180-B637-B6FF-E2BA28B03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999" y="5727515"/>
            <a:ext cx="10925101" cy="51547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FIRST TARGET</a:t>
            </a:r>
            <a:endParaRPr lang="en-US" spc="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AF93DEA1-3140-D6C0-7C57-5629E52649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457" y="1293240"/>
            <a:ext cx="5131653" cy="229641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2" name="pixel0_target1">
            <a:hlinkClick r:id="" action="ppaction://media"/>
            <a:extLst>
              <a:ext uri="{FF2B5EF4-FFF2-40B4-BE49-F238E27FC236}">
                <a16:creationId xmlns:a16="http://schemas.microsoft.com/office/drawing/2014/main" id="{D991B129-9D2E-E355-2132-B61DCCA818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24890" y="615008"/>
            <a:ext cx="5334000" cy="400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3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D89FC96-17D6-2430-5EBA-68284200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Map 2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9D70BE87-A180-B637-B6FF-E2BA28B03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999" y="5727515"/>
            <a:ext cx="10925101" cy="51547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SECOND TARGET</a:t>
            </a: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AF93DEA1-3140-D6C0-7C57-5629E52649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457" y="1293240"/>
            <a:ext cx="5131653" cy="229641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" name="pixel0_target2">
            <a:hlinkClick r:id="" action="ppaction://media"/>
            <a:extLst>
              <a:ext uri="{FF2B5EF4-FFF2-40B4-BE49-F238E27FC236}">
                <a16:creationId xmlns:a16="http://schemas.microsoft.com/office/drawing/2014/main" id="{901406E4-9869-2368-DCEA-72BE0BD52B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24890" y="609312"/>
            <a:ext cx="5334000" cy="400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9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D89FC96-17D6-2430-5EBA-68284200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Map 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2" name="sequence_limitata">
            <a:hlinkClick r:id="" action="ppaction://media"/>
            <a:extLst>
              <a:ext uri="{FF2B5EF4-FFF2-40B4-BE49-F238E27FC236}">
                <a16:creationId xmlns:a16="http://schemas.microsoft.com/office/drawing/2014/main" id="{679D254C-ED7F-72E9-7FA7-88BB7BA4D4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4998" y="679432"/>
            <a:ext cx="5334000" cy="4008438"/>
          </a:xfrm>
          <a:prstGeom prst="rect">
            <a:avLst/>
          </a:prstGeom>
        </p:spPr>
      </p:pic>
      <p:pic>
        <p:nvPicPr>
          <p:cNvPr id="3" name="sequence_veloce">
            <a:hlinkClick r:id="" action="ppaction://media"/>
            <a:extLst>
              <a:ext uri="{FF2B5EF4-FFF2-40B4-BE49-F238E27FC236}">
                <a16:creationId xmlns:a16="http://schemas.microsoft.com/office/drawing/2014/main" id="{905E424C-0CD0-AA75-68BA-4B7D8EF2DEC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93002" y="680548"/>
            <a:ext cx="5334000" cy="4008438"/>
          </a:xfrm>
          <a:prstGeom prst="rect">
            <a:avLst/>
          </a:prstGeom>
        </p:spPr>
      </p:pic>
      <p:sp>
        <p:nvSpPr>
          <p:cNvPr id="7" name="Segnaposto testo 12">
            <a:extLst>
              <a:ext uri="{FF2B5EF4-FFF2-40B4-BE49-F238E27FC236}">
                <a16:creationId xmlns:a16="http://schemas.microsoft.com/office/drawing/2014/main" id="{A316E7B8-CA0E-DC36-23E8-C1889DC7B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3002" y="237950"/>
            <a:ext cx="5334000" cy="45472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FAST VEHICLE</a:t>
            </a:r>
          </a:p>
        </p:txBody>
      </p:sp>
      <p:sp>
        <p:nvSpPr>
          <p:cNvPr id="8" name="Segnaposto testo 12">
            <a:extLst>
              <a:ext uri="{FF2B5EF4-FFF2-40B4-BE49-F238E27FC236}">
                <a16:creationId xmlns:a16="http://schemas.microsoft.com/office/drawing/2014/main" id="{11823C52-DF96-0209-F5BA-691BBC45C4FD}"/>
              </a:ext>
            </a:extLst>
          </p:cNvPr>
          <p:cNvSpPr txBox="1">
            <a:spLocks/>
          </p:cNvSpPr>
          <p:nvPr/>
        </p:nvSpPr>
        <p:spPr>
          <a:xfrm>
            <a:off x="364998" y="229838"/>
            <a:ext cx="5334000" cy="454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SLOW VEHICLE</a:t>
            </a:r>
          </a:p>
        </p:txBody>
      </p:sp>
    </p:spTree>
    <p:extLst>
      <p:ext uri="{BB962C8B-B14F-4D97-AF65-F5344CB8AC3E}">
        <p14:creationId xmlns:p14="http://schemas.microsoft.com/office/powerpoint/2010/main" val="290790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D89FC96-17D6-2430-5EBA-68284200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Map 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6" name="Immagine 5" descr="Immagine che contiene testo, diagramma, mappa, schermata&#10;&#10;Descrizione generata automaticamente">
            <a:extLst>
              <a:ext uri="{FF2B5EF4-FFF2-40B4-BE49-F238E27FC236}">
                <a16:creationId xmlns:a16="http://schemas.microsoft.com/office/drawing/2014/main" id="{056144C4-B541-ED8F-C916-91261F18F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3" y="648461"/>
            <a:ext cx="4535049" cy="3834067"/>
          </a:xfrm>
          <a:prstGeom prst="rect">
            <a:avLst/>
          </a:prstGeom>
        </p:spPr>
      </p:pic>
      <p:pic>
        <p:nvPicPr>
          <p:cNvPr id="8" name="Immagine 7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6CF030AB-E482-3E1C-BBBB-BCAAB0991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628" y="648461"/>
            <a:ext cx="4535049" cy="3834067"/>
          </a:xfrm>
          <a:prstGeom prst="rect">
            <a:avLst/>
          </a:prstGeom>
        </p:spPr>
      </p:pic>
      <p:sp>
        <p:nvSpPr>
          <p:cNvPr id="9" name="Segnaposto testo 12">
            <a:extLst>
              <a:ext uri="{FF2B5EF4-FFF2-40B4-BE49-F238E27FC236}">
                <a16:creationId xmlns:a16="http://schemas.microsoft.com/office/drawing/2014/main" id="{7D24AF35-D967-B70C-DDD0-89BFB78B9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3002" y="237950"/>
            <a:ext cx="5334000" cy="45472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FAST VEHICLE</a:t>
            </a:r>
          </a:p>
        </p:txBody>
      </p:sp>
      <p:sp>
        <p:nvSpPr>
          <p:cNvPr id="10" name="Segnaposto testo 12">
            <a:extLst>
              <a:ext uri="{FF2B5EF4-FFF2-40B4-BE49-F238E27FC236}">
                <a16:creationId xmlns:a16="http://schemas.microsoft.com/office/drawing/2014/main" id="{A63AB931-0D67-ECAC-7500-1C3EA069150C}"/>
              </a:ext>
            </a:extLst>
          </p:cNvPr>
          <p:cNvSpPr txBox="1">
            <a:spLocks/>
          </p:cNvSpPr>
          <p:nvPr/>
        </p:nvSpPr>
        <p:spPr>
          <a:xfrm>
            <a:off x="364998" y="229838"/>
            <a:ext cx="5334000" cy="454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SLOW VEHICLE</a:t>
            </a:r>
          </a:p>
        </p:txBody>
      </p:sp>
    </p:spTree>
    <p:extLst>
      <p:ext uri="{BB962C8B-B14F-4D97-AF65-F5344CB8AC3E}">
        <p14:creationId xmlns:p14="http://schemas.microsoft.com/office/powerpoint/2010/main" val="280360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2A2B36-154C-9097-A3BE-5B9BAF4DE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5754352-9482-29BA-A487-61B5BCFA2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979FD5-24AD-84DF-0529-B3375DA06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9A47A67-ABBE-DB4C-8958-74423285C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D9994C5-AA88-32E2-60A9-56BDF20FA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FCC64694-795A-D834-B54D-7E7B6691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63" y="4561115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Map 3</a:t>
            </a: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8BC9BD7E-87EA-F958-0A16-AF442523B7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8732" y="1284406"/>
            <a:ext cx="5131653" cy="229641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A0C982B-DCAB-8B4D-D8FD-D9DEB8695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A8AD64-2F12-97E2-5F0C-977CB0D2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AC4153A-736D-461E-2935-BB99D1B42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C860A2-69E8-2272-6799-C9A38EC7A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6" name="Segnaposto contenuto 17">
            <a:extLst>
              <a:ext uri="{FF2B5EF4-FFF2-40B4-BE49-F238E27FC236}">
                <a16:creationId xmlns:a16="http://schemas.microsoft.com/office/drawing/2014/main" id="{1B43C99F-B2DC-D380-EB0F-20A7F76B3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709" y="1304119"/>
            <a:ext cx="5130289" cy="2276702"/>
          </a:xfrm>
          <a:prstGeom prst="rect">
            <a:avLst/>
          </a:prstGeom>
        </p:spPr>
      </p:pic>
      <p:sp>
        <p:nvSpPr>
          <p:cNvPr id="2" name="Segnaposto testo 12">
            <a:extLst>
              <a:ext uri="{FF2B5EF4-FFF2-40B4-BE49-F238E27FC236}">
                <a16:creationId xmlns:a16="http://schemas.microsoft.com/office/drawing/2014/main" id="{C2350D26-498F-9ADB-F746-E44023612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3002" y="237950"/>
            <a:ext cx="5334000" cy="45472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FAST VEHICLE</a:t>
            </a:r>
          </a:p>
        </p:txBody>
      </p:sp>
      <p:sp>
        <p:nvSpPr>
          <p:cNvPr id="3" name="Segnaposto testo 12">
            <a:extLst>
              <a:ext uri="{FF2B5EF4-FFF2-40B4-BE49-F238E27FC236}">
                <a16:creationId xmlns:a16="http://schemas.microsoft.com/office/drawing/2014/main" id="{70854076-40AD-0ACA-8ADB-8B66221AF31F}"/>
              </a:ext>
            </a:extLst>
          </p:cNvPr>
          <p:cNvSpPr txBox="1">
            <a:spLocks/>
          </p:cNvSpPr>
          <p:nvPr/>
        </p:nvSpPr>
        <p:spPr>
          <a:xfrm>
            <a:off x="364998" y="229838"/>
            <a:ext cx="5334000" cy="454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SLOW VEHICLE</a:t>
            </a:r>
          </a:p>
        </p:txBody>
      </p:sp>
    </p:spTree>
    <p:extLst>
      <p:ext uri="{BB962C8B-B14F-4D97-AF65-F5344CB8AC3E}">
        <p14:creationId xmlns:p14="http://schemas.microsoft.com/office/powerpoint/2010/main" val="4256304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2A6B3B-5FE2-66C1-3375-F006641D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Effects</a:t>
            </a:r>
            <a:r>
              <a:rPr lang="it-IT" dirty="0"/>
              <a:t> of </a:t>
            </a:r>
            <a:r>
              <a:rPr lang="it-IT" dirty="0" err="1"/>
              <a:t>Different</a:t>
            </a:r>
            <a:r>
              <a:rPr lang="it-IT" dirty="0"/>
              <a:t> Tunings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271488B-CF19-AE50-802C-5AA5FD3AB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HIGHER VELOCITY GAIN</a:t>
            </a:r>
          </a:p>
        </p:txBody>
      </p:sp>
      <p:pic>
        <p:nvPicPr>
          <p:cNvPr id="8" name="Segnaposto contenuto 7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436F3F96-DFAA-464B-BAA4-E8330B6A68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01" y="2582863"/>
            <a:ext cx="3995835" cy="3378200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DB10EE3-CFF9-3EA3-D20B-26F1094190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LOWER VELOCITY GAIN</a:t>
            </a:r>
          </a:p>
        </p:txBody>
      </p:sp>
      <p:pic>
        <p:nvPicPr>
          <p:cNvPr id="10" name="Segnaposto contenuto 9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C52341C4-554D-C270-7DF7-F847F8F1771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883" y="2582863"/>
            <a:ext cx="3995835" cy="3378200"/>
          </a:xfrm>
        </p:spPr>
      </p:pic>
    </p:spTree>
    <p:extLst>
      <p:ext uri="{BB962C8B-B14F-4D97-AF65-F5344CB8AC3E}">
        <p14:creationId xmlns:p14="http://schemas.microsoft.com/office/powerpoint/2010/main" val="1580450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4" name="Rectangle 3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cxnSp>
        <p:nvCxnSpPr>
          <p:cNvPr id="45" name="Straight Connector 3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34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local_minimum">
            <a:hlinkClick r:id="" action="ppaction://media"/>
            <a:extLst>
              <a:ext uri="{FF2B5EF4-FFF2-40B4-BE49-F238E27FC236}">
                <a16:creationId xmlns:a16="http://schemas.microsoft.com/office/drawing/2014/main" id="{D6FEEC49-1E42-EB80-32A3-C12876F5D339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999" y="1067781"/>
            <a:ext cx="6275667" cy="4722438"/>
          </a:xfrm>
          <a:prstGeom prst="rect">
            <a:avLst/>
          </a:prstGeom>
        </p:spPr>
      </p:pic>
      <p:sp>
        <p:nvSpPr>
          <p:cNvPr id="47" name="Rectangle 36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577BA4C-CC2E-C434-613C-281AABAD7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But things can go wrong…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492EF09-3133-BD1C-A4F6-3F763FEBC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96885" y="3578084"/>
            <a:ext cx="3659246" cy="26398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spc="200">
                <a:solidFill>
                  <a:srgbClr val="FFFFFF"/>
                </a:solidFill>
                <a:latin typeface="+mj-lt"/>
              </a:rPr>
              <a:t>The dynamic window approach suffers from local minima</a:t>
            </a:r>
          </a:p>
        </p:txBody>
      </p:sp>
      <p:sp>
        <p:nvSpPr>
          <p:cNvPr id="48" name="Rectangle 38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952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8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2" name="Rectangle 10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cxnSp>
        <p:nvCxnSpPr>
          <p:cNvPr id="54" name="Straight Connector 12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6" name="Rectangle 14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16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963231B-2FBE-1332-DB64-848F81539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Conclusions</a:t>
            </a:r>
          </a:p>
        </p:txBody>
      </p:sp>
      <p:sp>
        <p:nvSpPr>
          <p:cNvPr id="59" name="Rectangle 18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BB38E6-5282-B6EE-D2D2-050786B54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1091" y="605896"/>
            <a:ext cx="6413663" cy="5646208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The robot's kinematic, dynamic, and geometric constraints are integrated in the planning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Simple and effective method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sz="2400" dirty="0"/>
              <a:t> Requires delicate fine-tuning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sz="2400" dirty="0"/>
              <a:t> Suffers from local minima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US" sz="2400" dirty="0"/>
              <a:t> Trade-off between accuracy and versatility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8416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B5005257-5331-F8F7-42F3-F2D423A4B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643467"/>
            <a:ext cx="6255026" cy="5054008"/>
          </a:xfrm>
        </p:spPr>
        <p:txBody>
          <a:bodyPr anchor="ctr">
            <a:normAutofit/>
          </a:bodyPr>
          <a:lstStyle/>
          <a:p>
            <a:pPr algn="r"/>
            <a:r>
              <a:rPr lang="it-IT"/>
              <a:t>Thank you for your attention!</a:t>
            </a:r>
          </a:p>
        </p:txBody>
      </p:sp>
      <p:cxnSp>
        <p:nvCxnSpPr>
          <p:cNvPr id="25" name="Straight Connector 13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5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259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4BF920-E82D-8AC6-DAA4-6C49F99B7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System Architecture</a:t>
            </a:r>
          </a:p>
        </p:txBody>
      </p:sp>
      <p:pic>
        <p:nvPicPr>
          <p:cNvPr id="9" name="Segnaposto contenuto 8" descr="Immagine che contiene testo, diagramma, Piano, Rettangolo&#10;&#10;Descrizione generata automaticamente">
            <a:extLst>
              <a:ext uri="{FF2B5EF4-FFF2-40B4-BE49-F238E27FC236}">
                <a16:creationId xmlns:a16="http://schemas.microsoft.com/office/drawing/2014/main" id="{E4B9B1C9-D52A-6E8C-F19C-8100BCDB6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428" y="1846263"/>
            <a:ext cx="9337470" cy="4022725"/>
          </a:xfrm>
        </p:spPr>
      </p:pic>
    </p:spTree>
    <p:extLst>
      <p:ext uri="{BB962C8B-B14F-4D97-AF65-F5344CB8AC3E}">
        <p14:creationId xmlns:p14="http://schemas.microsoft.com/office/powerpoint/2010/main" val="1710000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izzo, diagramma, linea&#10;&#10;Descrizione generata automaticamente">
            <a:extLst>
              <a:ext uri="{FF2B5EF4-FFF2-40B4-BE49-F238E27FC236}">
                <a16:creationId xmlns:a16="http://schemas.microsoft.com/office/drawing/2014/main" id="{86290D20-4C90-A1E0-1711-A9A0FCE64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0" r="11426"/>
          <a:stretch/>
        </p:blipFill>
        <p:spPr>
          <a:xfrm>
            <a:off x="1097280" y="2091056"/>
            <a:ext cx="6125497" cy="3857467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DA37887-54C2-6C44-A5BD-0AFA9B8C2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 of the Car-like Robot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684A1EC-443A-2CF4-6276-EBE8D5423E92}"/>
                  </a:ext>
                </a:extLst>
              </p:cNvPr>
              <p:cNvSpPr txBox="1"/>
              <p:nvPr/>
            </p:nvSpPr>
            <p:spPr>
              <a:xfrm>
                <a:off x="7810254" y="2310540"/>
                <a:ext cx="3591232" cy="2108078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just"/>
                <a:endParaRPr lang="it-IT" sz="240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ẋ = 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4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l-GR" sz="2400" i="1">
                          <a:latin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it-IT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ẏ = 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sz="24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l-G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el-G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l-GR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</m:acc>
                      <m:r>
                        <a:rPr kumimoji="0" lang="el-GR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r>
                        <a:rPr kumimoji="0" lang="el-GR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𝜔</m:t>
                      </m:r>
                      <m:r>
                        <a:rPr kumimoji="0" lang="el-GR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</m:t>
                      </m:r>
                      <m:f>
                        <m:fPr>
                          <m:ctrlPr>
                            <a:rPr kumimoji="0" lang="it-I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it-IT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num>
                        <m:den>
                          <m:r>
                            <a:rPr kumimoji="0" lang="it-I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den>
                      </m:f>
                      <m:r>
                        <a:rPr kumimoji="0" lang="it-IT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𝑡𝑎𝑛</m:t>
                      </m:r>
                      <m:r>
                        <a:rPr kumimoji="0" lang="it-IT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l-GR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𝜑</m:t>
                      </m:r>
                      <m:r>
                        <a:rPr kumimoji="0" lang="el-GR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dirty="0"/>
              </a:p>
              <a:p>
                <a:endParaRPr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684A1EC-443A-2CF4-6276-EBE8D5423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254" y="2310540"/>
                <a:ext cx="3591232" cy="21080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433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38BF01-A373-7907-F520-C20981A52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Dynamic Window </a:t>
            </a:r>
            <a:r>
              <a:rPr lang="it-IT" dirty="0" err="1"/>
              <a:t>Approach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FCCAECC-0DD0-912D-3FB2-5F772E24D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5534632" cy="736282"/>
          </a:xfrm>
        </p:spPr>
        <p:txBody>
          <a:bodyPr/>
          <a:lstStyle/>
          <a:p>
            <a:r>
              <a:rPr lang="it-IT" dirty="0"/>
              <a:t>STEP 1: FINDING </a:t>
            </a:r>
            <a:r>
              <a:rPr lang="it-IT" dirty="0" err="1"/>
              <a:t>admissible</a:t>
            </a:r>
            <a:r>
              <a:rPr lang="it-IT" dirty="0"/>
              <a:t> control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78F3E3E-CB55-A02E-2C1E-4A13BA12AAB1}"/>
                  </a:ext>
                </a:extLst>
              </p:cNvPr>
              <p:cNvSpPr txBox="1"/>
              <p:nvPr/>
            </p:nvSpPr>
            <p:spPr>
              <a:xfrm>
                <a:off x="1127760" y="3729817"/>
                <a:ext cx="4998720" cy="6463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𝒰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={(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)∈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78F3E3E-CB55-A02E-2C1E-4A13BA12A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60" y="3729817"/>
                <a:ext cx="4998720" cy="646331"/>
              </a:xfrm>
              <a:prstGeom prst="rect">
                <a:avLst/>
              </a:prstGeom>
              <a:blipFill>
                <a:blip r:embed="rId2"/>
                <a:stretch>
                  <a:fillRect b="-73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Segnaposto contenuto 9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4BB933FA-B669-A9A0-C190-C642A115F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035" y="2445652"/>
            <a:ext cx="3937235" cy="256832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155BCEE-6C3C-4409-4BCF-1FF7867BC2F2}"/>
              </a:ext>
            </a:extLst>
          </p:cNvPr>
          <p:cNvSpPr txBox="1"/>
          <p:nvPr/>
        </p:nvSpPr>
        <p:spPr>
          <a:xfrm>
            <a:off x="1035817" y="3028890"/>
            <a:ext cx="5182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Maximum </a:t>
            </a:r>
            <a:r>
              <a:rPr lang="it-IT" sz="2000" dirty="0" err="1"/>
              <a:t>values</a:t>
            </a:r>
            <a:r>
              <a:rPr lang="it-IT" sz="2000" dirty="0"/>
              <a:t> of linear and </a:t>
            </a:r>
            <a:r>
              <a:rPr lang="it-IT" sz="2000" dirty="0" err="1"/>
              <a:t>angular</a:t>
            </a:r>
            <a:r>
              <a:rPr lang="it-IT" sz="2000" dirty="0"/>
              <a:t> </a:t>
            </a:r>
            <a:r>
              <a:rPr lang="it-IT" sz="2000" dirty="0" err="1"/>
              <a:t>velocity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164064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B3DA3-8D1E-F5E6-2941-618A83072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7EF0FF-6F4E-3844-95E6-E6883FC64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Dynamic Window </a:t>
            </a:r>
            <a:r>
              <a:rPr lang="it-IT" dirty="0" err="1"/>
              <a:t>Approach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612B90C-0261-433F-9E8C-61C78ACC7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5534632" cy="736282"/>
          </a:xfrm>
        </p:spPr>
        <p:txBody>
          <a:bodyPr/>
          <a:lstStyle/>
          <a:p>
            <a:r>
              <a:rPr lang="it-IT" dirty="0"/>
              <a:t>STEP 1: FINDING </a:t>
            </a:r>
            <a:r>
              <a:rPr lang="it-IT" dirty="0" err="1"/>
              <a:t>admissible</a:t>
            </a:r>
            <a:r>
              <a:rPr lang="it-IT" dirty="0"/>
              <a:t> control inputs</a:t>
            </a:r>
          </a:p>
        </p:txBody>
      </p:sp>
      <p:pic>
        <p:nvPicPr>
          <p:cNvPr id="3" name="Segnaposto contenuto 9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CFBB0420-349D-81DB-F55C-E8127EA95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035" y="2445652"/>
            <a:ext cx="3937235" cy="2568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089D23A-75A5-5339-9EF2-A5473178EF86}"/>
                  </a:ext>
                </a:extLst>
              </p:cNvPr>
              <p:cNvSpPr txBox="1"/>
              <p:nvPr/>
            </p:nvSpPr>
            <p:spPr>
              <a:xfrm>
                <a:off x="1127760" y="3729817"/>
                <a:ext cx="4998720" cy="763158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𝒰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={(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)∈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rad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</m:e>
                      </m:rad>
                      <m:r>
                        <a:rPr lang="it-IT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089D23A-75A5-5339-9EF2-A5473178E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60" y="3729817"/>
                <a:ext cx="4998720" cy="763158"/>
              </a:xfrm>
              <a:prstGeom prst="rect">
                <a:avLst/>
              </a:prstGeom>
              <a:blipFill>
                <a:blip r:embed="rId3"/>
                <a:stretch>
                  <a:fillRect b="-54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4E46FD20-9377-A9BF-146A-7169FD238EF5}"/>
              </a:ext>
            </a:extLst>
          </p:cNvPr>
          <p:cNvSpPr txBox="1"/>
          <p:nvPr/>
        </p:nvSpPr>
        <p:spPr>
          <a:xfrm>
            <a:off x="1035817" y="3028890"/>
            <a:ext cx="5182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Safe </a:t>
            </a:r>
            <a:r>
              <a:rPr lang="it-IT" sz="2000" dirty="0" err="1"/>
              <a:t>velocities</a:t>
            </a:r>
            <a:r>
              <a:rPr lang="it-IT" sz="2000" dirty="0"/>
              <a:t> to </a:t>
            </a:r>
            <a:r>
              <a:rPr lang="it-IT" sz="2000" dirty="0" err="1"/>
              <a:t>avoid</a:t>
            </a:r>
            <a:r>
              <a:rPr lang="it-IT" sz="2000" dirty="0"/>
              <a:t> </a:t>
            </a:r>
            <a:r>
              <a:rPr lang="it-IT" sz="2000" dirty="0" err="1"/>
              <a:t>collisions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03766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D4BAA-009C-4366-F12F-F0A90EBDF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FDCF1A-5F28-56A7-97EA-AC510B87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Dynamic Window </a:t>
            </a:r>
            <a:r>
              <a:rPr lang="it-IT" dirty="0" err="1"/>
              <a:t>Approach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922EF00-BB22-BD1F-8C29-A80D089D2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5534632" cy="736282"/>
          </a:xfrm>
        </p:spPr>
        <p:txBody>
          <a:bodyPr/>
          <a:lstStyle/>
          <a:p>
            <a:r>
              <a:rPr lang="it-IT" dirty="0"/>
              <a:t>STEP 1: FINDING </a:t>
            </a:r>
            <a:r>
              <a:rPr lang="it-IT" dirty="0" err="1"/>
              <a:t>admissible</a:t>
            </a:r>
            <a:r>
              <a:rPr lang="it-IT" dirty="0"/>
              <a:t> control inputs</a:t>
            </a:r>
          </a:p>
        </p:txBody>
      </p:sp>
      <p:pic>
        <p:nvPicPr>
          <p:cNvPr id="3" name="Segnaposto contenuto 9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27FD2105-48B1-FAA8-65CF-D096B8B02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035" y="2445652"/>
            <a:ext cx="3937235" cy="2568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FF868CE-130C-4372-D707-FC838F06BF43}"/>
                  </a:ext>
                </a:extLst>
              </p:cNvPr>
              <p:cNvSpPr txBox="1"/>
              <p:nvPr/>
            </p:nvSpPr>
            <p:spPr>
              <a:xfrm>
                <a:off x="1127760" y="3729817"/>
                <a:ext cx="4998720" cy="91646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𝒰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={(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)∈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it-I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𝑐𝑢𝑟𝑟𝑒𝑛𝑡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𝑐𝑢𝑟𝑟𝑒𝑛𝑡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it-I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𝑐𝑢𝑟𝑟𝑒𝑛𝑡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𝑐𝑢𝑟𝑟𝑒𝑛𝑡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,}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FF868CE-130C-4372-D707-FC838F06B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60" y="3729817"/>
                <a:ext cx="4998720" cy="916469"/>
              </a:xfrm>
              <a:prstGeom prst="rect">
                <a:avLst/>
              </a:prstGeom>
              <a:blipFill>
                <a:blip r:embed="rId3"/>
                <a:stretch>
                  <a:fillRect b="-52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2F8E6BA3-BF0E-8455-7D94-15AFBABCE6CC}"/>
              </a:ext>
            </a:extLst>
          </p:cNvPr>
          <p:cNvSpPr txBox="1"/>
          <p:nvPr/>
        </p:nvSpPr>
        <p:spPr>
          <a:xfrm>
            <a:off x="1035817" y="3028890"/>
            <a:ext cx="5182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Velocities</a:t>
            </a:r>
            <a:r>
              <a:rPr lang="it-IT" sz="2000" dirty="0"/>
              <a:t> </a:t>
            </a:r>
            <a:r>
              <a:rPr lang="it-IT" sz="2000" dirty="0" err="1"/>
              <a:t>reachable</a:t>
            </a:r>
            <a:r>
              <a:rPr lang="it-IT" sz="2000" dirty="0"/>
              <a:t> </a:t>
            </a:r>
            <a:r>
              <a:rPr lang="it-IT" sz="2000" dirty="0" err="1"/>
              <a:t>within</a:t>
            </a:r>
            <a:r>
              <a:rPr lang="it-IT" sz="2000" dirty="0"/>
              <a:t> a control </a:t>
            </a:r>
            <a:r>
              <a:rPr lang="it-IT" sz="2000" dirty="0" err="1"/>
              <a:t>timestep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703424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CA8B5-4316-F451-682D-369B9DCD7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542523-6EC7-D1AF-5AE9-0CA1548C2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Dynamic Window </a:t>
            </a:r>
            <a:r>
              <a:rPr lang="it-IT" dirty="0" err="1"/>
              <a:t>Approach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80CA904-EFD9-C063-B2B0-3A58DD771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5534632" cy="736282"/>
          </a:xfrm>
        </p:spPr>
        <p:txBody>
          <a:bodyPr/>
          <a:lstStyle/>
          <a:p>
            <a:r>
              <a:rPr lang="it-IT" dirty="0"/>
              <a:t>STEP 1: FINDING </a:t>
            </a:r>
            <a:r>
              <a:rPr lang="it-IT" dirty="0" err="1"/>
              <a:t>admissible</a:t>
            </a:r>
            <a:r>
              <a:rPr lang="it-IT" dirty="0"/>
              <a:t> control inputs</a:t>
            </a:r>
          </a:p>
        </p:txBody>
      </p:sp>
      <p:pic>
        <p:nvPicPr>
          <p:cNvPr id="3" name="Segnaposto contenuto 9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99C882C6-00AB-7CCF-BAB5-86D79D601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035" y="2445652"/>
            <a:ext cx="3937235" cy="2568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CF3DD28-7AA2-1251-AAE7-9F6243AD8B75}"/>
                  </a:ext>
                </a:extLst>
              </p:cNvPr>
              <p:cNvSpPr txBox="1"/>
              <p:nvPr/>
            </p:nvSpPr>
            <p:spPr>
              <a:xfrm>
                <a:off x="1127760" y="3729817"/>
                <a:ext cx="4998720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𝒰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𝒰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𝒰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𝒰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CF3DD28-7AA2-1251-AAE7-9F6243AD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60" y="3729817"/>
                <a:ext cx="499872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A121EBAE-4217-635C-1D75-1B87C7722670}"/>
              </a:ext>
            </a:extLst>
          </p:cNvPr>
          <p:cNvSpPr txBox="1"/>
          <p:nvPr/>
        </p:nvSpPr>
        <p:spPr>
          <a:xfrm>
            <a:off x="1035817" y="3028890"/>
            <a:ext cx="5182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Intersection</a:t>
            </a:r>
            <a:r>
              <a:rPr lang="it-IT" sz="2000" dirty="0"/>
              <a:t> of the sets</a:t>
            </a:r>
          </a:p>
        </p:txBody>
      </p:sp>
    </p:spTree>
    <p:extLst>
      <p:ext uri="{BB962C8B-B14F-4D97-AF65-F5344CB8AC3E}">
        <p14:creationId xmlns:p14="http://schemas.microsoft.com/office/powerpoint/2010/main" val="1250455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5193D-5BA7-85AF-53F0-EFCC468AE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155129-CAA7-4B3F-EA58-C21260D0D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Dynamic Window </a:t>
            </a:r>
            <a:r>
              <a:rPr lang="it-IT" dirty="0" err="1"/>
              <a:t>Approach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254FA46-A9CE-4FDC-1A2E-26ACDF787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5534632" cy="736282"/>
          </a:xfrm>
        </p:spPr>
        <p:txBody>
          <a:bodyPr/>
          <a:lstStyle/>
          <a:p>
            <a:r>
              <a:rPr lang="it-IT" dirty="0"/>
              <a:t>STEP 2: SELECTING THE OPTIMAL CONTROL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FA4A5E1B-3FD7-2A15-54EC-B18B346DB0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722552" y="2618113"/>
                <a:ext cx="6807855" cy="46921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𝑏𝑗𝑒𝑐𝑡𝑖𝑣𝑒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h𝑒𝑎𝑑𝑖𝑛𝑔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𝑣𝑒𝑙𝑜𝑐𝑖𝑡𝑦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𝑐𝑙𝑒𝑎𝑟𝑎𝑛𝑐𝑒</m:t>
                    </m:r>
                  </m:oMath>
                </a14:m>
                <a:endParaRPr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FA4A5E1B-3FD7-2A15-54EC-B18B346DB0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722552" y="2618113"/>
                <a:ext cx="6807855" cy="469216"/>
              </a:xfrm>
              <a:blipFill>
                <a:blip r:embed="rId2"/>
                <a:stretch>
                  <a:fillRect l="-2330" t="-12987" r="-1165" b="-12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5">
                <a:extLst>
                  <a:ext uri="{FF2B5EF4-FFF2-40B4-BE49-F238E27FC236}">
                    <a16:creationId xmlns:a16="http://schemas.microsoft.com/office/drawing/2014/main" id="{0BA733B6-8FD5-43FD-FEE4-87FADC9B62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44417" y="4081821"/>
                <a:ext cx="5692877" cy="231058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𝑒𝑙𝑜𝑐𝑖𝑡𝑦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den>
                            </m:f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𝑡𝑎𝑟𝑔𝑒𝑡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𝑡h𝑟𝑒𝑠h𝑜𝑙𝑑</m:t>
                                </m:r>
                              </m:sub>
                            </m:sSub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𝑡𝑎𝑟𝑔𝑒𝑡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𝑡h𝑟𝑒𝑠h𝑜𝑙𝑑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Segnaposto contenuto 5">
                <a:extLst>
                  <a:ext uri="{FF2B5EF4-FFF2-40B4-BE49-F238E27FC236}">
                    <a16:creationId xmlns:a16="http://schemas.microsoft.com/office/drawing/2014/main" id="{0BA733B6-8FD5-43FD-FEE4-87FADC9B6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417" y="4081821"/>
                <a:ext cx="5692877" cy="2310581"/>
              </a:xfrm>
              <a:prstGeom prst="rect">
                <a:avLst/>
              </a:prstGeom>
              <a:blipFill>
                <a:blip r:embed="rId3"/>
                <a:stretch>
                  <a:fillRect t="-7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5BF6730-E3EC-D84F-A9D4-4A3BFE959BCD}"/>
                  </a:ext>
                </a:extLst>
              </p:cNvPr>
              <p:cNvSpPr txBox="1"/>
              <p:nvPr/>
            </p:nvSpPr>
            <p:spPr>
              <a:xfrm>
                <a:off x="2507229" y="3393427"/>
                <a:ext cx="4951525" cy="688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h𝑒𝑎𝑑𝑖𝑛𝑔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5BF6730-E3EC-D84F-A9D4-4A3BFE959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229" y="3393427"/>
                <a:ext cx="4951525" cy="6883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5D8AE8C-541E-6966-0113-A6DFCA6405E1}"/>
                  </a:ext>
                </a:extLst>
              </p:cNvPr>
              <p:cNvSpPr txBox="1"/>
              <p:nvPr/>
            </p:nvSpPr>
            <p:spPr>
              <a:xfrm>
                <a:off x="3027847" y="5237111"/>
                <a:ext cx="4403867" cy="741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𝑐𝑙𝑒𝑎𝑟𝑎𝑛𝑐𝑒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5D8AE8C-541E-6966-0113-A6DFCA640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847" y="5237111"/>
                <a:ext cx="4403867" cy="741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4EB7984D-8D3C-91B6-D3E8-DA4CA3026795}"/>
              </a:ext>
            </a:extLst>
          </p:cNvPr>
          <p:cNvSpPr txBox="1"/>
          <p:nvPr/>
        </p:nvSpPr>
        <p:spPr>
          <a:xfrm>
            <a:off x="3490455" y="3215148"/>
            <a:ext cx="5305487" cy="287102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945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ttivo">
  <a:themeElements>
    <a:clrScheme name="Blu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121248F0D09B4B98B402C46223CA12" ma:contentTypeVersion="13" ma:contentTypeDescription="Create a new document." ma:contentTypeScope="" ma:versionID="255ace498b2e7c1e3d9e90bb2fa520c7">
  <xsd:schema xmlns:xsd="http://www.w3.org/2001/XMLSchema" xmlns:xs="http://www.w3.org/2001/XMLSchema" xmlns:p="http://schemas.microsoft.com/office/2006/metadata/properties" xmlns:ns3="790712c3-a96f-4a46-877c-c70c437cf8c6" xmlns:ns4="7374b637-13e5-4c34-8d6a-692ac6fc79d0" targetNamespace="http://schemas.microsoft.com/office/2006/metadata/properties" ma:root="true" ma:fieldsID="7999e4a8e897fe3ae667d906677bdd3e" ns3:_="" ns4:_="">
    <xsd:import namespace="790712c3-a96f-4a46-877c-c70c437cf8c6"/>
    <xsd:import namespace="7374b637-13e5-4c34-8d6a-692ac6fc79d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0712c3-a96f-4a46-877c-c70c437cf8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74b637-13e5-4c34-8d6a-692ac6fc79d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90712c3-a96f-4a46-877c-c70c437cf8c6" xsi:nil="true"/>
  </documentManagement>
</p:properties>
</file>

<file path=customXml/itemProps1.xml><?xml version="1.0" encoding="utf-8"?>
<ds:datastoreItem xmlns:ds="http://schemas.openxmlformats.org/officeDocument/2006/customXml" ds:itemID="{B09A51CC-263F-4794-A269-B732B506F5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B38697-BA71-4223-92F1-6CE095044C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0712c3-a96f-4a46-877c-c70c437cf8c6"/>
    <ds:schemaRef ds:uri="7374b637-13e5-4c34-8d6a-692ac6fc79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4993CA-0AB1-4127-8BA9-B4FE520E530D}">
  <ds:schemaRefs>
    <ds:schemaRef ds:uri="7374b637-13e5-4c34-8d6a-692ac6fc79d0"/>
    <ds:schemaRef ds:uri="http://schemas.microsoft.com/office/2006/documentManagement/types"/>
    <ds:schemaRef ds:uri="http://purl.org/dc/dcmitype/"/>
    <ds:schemaRef ds:uri="790712c3-a96f-4a46-877c-c70c437cf8c6"/>
    <ds:schemaRef ds:uri="http://purl.org/dc/terms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206</TotalTime>
  <Words>459</Words>
  <Application>Microsoft Office PowerPoint</Application>
  <PresentationFormat>Widescreen</PresentationFormat>
  <Paragraphs>90</Paragraphs>
  <Slides>28</Slides>
  <Notes>0</Notes>
  <HiddenSlides>0</HiddenSlides>
  <MMClips>9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5" baseType="lpstr">
      <vt:lpstr>Arial</vt:lpstr>
      <vt:lpstr>Book Antiqua</vt:lpstr>
      <vt:lpstr>Calibri</vt:lpstr>
      <vt:lpstr>Calibri Light</vt:lpstr>
      <vt:lpstr>Cambria Math</vt:lpstr>
      <vt:lpstr>Wingdings</vt:lpstr>
      <vt:lpstr>Retrospettivo</vt:lpstr>
      <vt:lpstr>Obstacle Avoidance for a Car-like Robot using the Dynamic Window Approach</vt:lpstr>
      <vt:lpstr>Table of contents</vt:lpstr>
      <vt:lpstr>System Architecture</vt:lpstr>
      <vt:lpstr>Model of the Car-like Robot</vt:lpstr>
      <vt:lpstr>Dynamic Window Approach</vt:lpstr>
      <vt:lpstr>Dynamic Window Approach</vt:lpstr>
      <vt:lpstr>Dynamic Window Approach</vt:lpstr>
      <vt:lpstr>Dynamic Window Approach</vt:lpstr>
      <vt:lpstr>Dynamic Window Approach</vt:lpstr>
      <vt:lpstr>Computing the distance to collision</vt:lpstr>
      <vt:lpstr>Computing the distance to collision</vt:lpstr>
      <vt:lpstr>Computing the distance to collision</vt:lpstr>
      <vt:lpstr>Computing the distance to collision</vt:lpstr>
      <vt:lpstr>Computing the distance to collision</vt:lpstr>
      <vt:lpstr>Simulations</vt:lpstr>
      <vt:lpstr>Map 1</vt:lpstr>
      <vt:lpstr>Map 1</vt:lpstr>
      <vt:lpstr>Map 1</vt:lpstr>
      <vt:lpstr>Map 1</vt:lpstr>
      <vt:lpstr>Map 2</vt:lpstr>
      <vt:lpstr>Map 2</vt:lpstr>
      <vt:lpstr>Map 3</vt:lpstr>
      <vt:lpstr>Map 3</vt:lpstr>
      <vt:lpstr>Map 3</vt:lpstr>
      <vt:lpstr>Effects of Different Tunings</vt:lpstr>
      <vt:lpstr>But things can go wrong…</vt:lpstr>
      <vt:lpstr>Conclusions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LUCIANA ERCOLANESE</dc:creator>
  <cp:lastModifiedBy>LUCIANA ERCOLANESE</cp:lastModifiedBy>
  <cp:revision>2</cp:revision>
  <dcterms:created xsi:type="dcterms:W3CDTF">2025-01-27T17:22:57Z</dcterms:created>
  <dcterms:modified xsi:type="dcterms:W3CDTF">2025-02-07T11:30:39Z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5eecc03-be81-4957-9a9f-20552db96fea_Enabled">
    <vt:lpwstr>true</vt:lpwstr>
  </property>
  <property fmtid="{D5CDD505-2E9C-101B-9397-08002B2CF9AE}" pid="3" name="MSIP_Label_55eecc03-be81-4957-9a9f-20552db96fea_SetDate">
    <vt:lpwstr>2025-01-27T17:27:28Z</vt:lpwstr>
  </property>
  <property fmtid="{D5CDD505-2E9C-101B-9397-08002B2CF9AE}" pid="4" name="MSIP_Label_55eecc03-be81-4957-9a9f-20552db96fea_Method">
    <vt:lpwstr>Privileged</vt:lpwstr>
  </property>
  <property fmtid="{D5CDD505-2E9C-101B-9397-08002B2CF9AE}" pid="5" name="MSIP_Label_55eecc03-be81-4957-9a9f-20552db96fea_Name">
    <vt:lpwstr>defa4170-0d19-0005-0000-bc88714345d2</vt:lpwstr>
  </property>
  <property fmtid="{D5CDD505-2E9C-101B-9397-08002B2CF9AE}" pid="6" name="MSIP_Label_55eecc03-be81-4957-9a9f-20552db96fea_SiteId">
    <vt:lpwstr>2fcfe26a-bb62-46b0-b1e3-28f9da0c45fd</vt:lpwstr>
  </property>
  <property fmtid="{D5CDD505-2E9C-101B-9397-08002B2CF9AE}" pid="7" name="MSIP_Label_55eecc03-be81-4957-9a9f-20552db96fea_ActionId">
    <vt:lpwstr>e1462f7c-d1fe-42e9-9cad-2d7733c16cb2</vt:lpwstr>
  </property>
  <property fmtid="{D5CDD505-2E9C-101B-9397-08002B2CF9AE}" pid="8" name="MSIP_Label_55eecc03-be81-4957-9a9f-20552db96fea_ContentBits">
    <vt:lpwstr>0</vt:lpwstr>
  </property>
  <property fmtid="{D5CDD505-2E9C-101B-9397-08002B2CF9AE}" pid="9" name="ContentTypeId">
    <vt:lpwstr>0x010100CA121248F0D09B4B98B402C46223CA12</vt:lpwstr>
  </property>
</Properties>
</file>